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23" r:id="rId1"/>
    <p:sldMasterId id="2147483742" r:id="rId2"/>
  </p:sldMasterIdLst>
  <p:notesMasterIdLst>
    <p:notesMasterId r:id="rId15"/>
  </p:notesMasterIdLst>
  <p:handoutMasterIdLst>
    <p:handoutMasterId r:id="rId16"/>
  </p:handoutMasterIdLst>
  <p:sldIdLst>
    <p:sldId id="256" r:id="rId3"/>
    <p:sldId id="337" r:id="rId4"/>
    <p:sldId id="338" r:id="rId5"/>
    <p:sldId id="344" r:id="rId6"/>
    <p:sldId id="341" r:id="rId7"/>
    <p:sldId id="292" r:id="rId8"/>
    <p:sldId id="303" r:id="rId9"/>
    <p:sldId id="302" r:id="rId10"/>
    <p:sldId id="278" r:id="rId11"/>
    <p:sldId id="345" r:id="rId12"/>
    <p:sldId id="346" r:id="rId13"/>
    <p:sldId id="28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ахов Юрий Александрович" initials="ЛЮА" lastIdx="1" clrIdx="0">
    <p:extLst>
      <p:ext uri="{19B8F6BF-5375-455C-9EA6-DF929625EA0E}">
        <p15:presenceInfo xmlns:p15="http://schemas.microsoft.com/office/powerpoint/2012/main" xmlns="" userId="S-1-5-21-3772918749-1245074448-1628152445-79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B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92" autoAdjust="0"/>
    <p:restoredTop sz="86326" autoAdjust="0"/>
  </p:normalViewPr>
  <p:slideViewPr>
    <p:cSldViewPr snapToGrid="0">
      <p:cViewPr>
        <p:scale>
          <a:sx n="112" d="100"/>
          <a:sy n="112" d="100"/>
        </p:scale>
        <p:origin x="-264" y="-72"/>
      </p:cViewPr>
      <p:guideLst>
        <p:guide orient="horz" pos="2160"/>
        <p:guide pos="3840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8434C2-3333-47D7-A419-F5EFFE04BB2E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403C03-D572-4D8D-9172-5FECAEA10F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7489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4400" b="0" strike="noStrike" spc="-1"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28" name="PlaceHolder 6"/>
          <p:cNvSpPr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375EE3BC-64D5-45ED-92C2-4E376DB4C305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090240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None/>
            </a:pPr>
            <a:fld id="{375EE3BC-64D5-45ED-92C2-4E376DB4C305}" type="slidenum">
              <a:rPr lang="ru-RU" sz="1400" b="0" strike="noStrike" spc="-1" smtClean="0">
                <a:latin typeface="Times New Roman"/>
              </a:rPr>
              <a:t>1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74786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None/>
            </a:pPr>
            <a:fld id="{375EE3BC-64D5-45ED-92C2-4E376DB4C305}" type="slidenum">
              <a:rPr lang="ru-RU" sz="1400" b="0" strike="noStrike" spc="-1" smtClean="0">
                <a:latin typeface="Times New Roman"/>
              </a:rPr>
              <a:t>4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6996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None/>
            </a:pPr>
            <a:fld id="{375EE3BC-64D5-45ED-92C2-4E376DB4C305}" type="slidenum">
              <a:rPr lang="ru-RU" sz="1400" b="0" strike="noStrike" spc="-1" smtClean="0">
                <a:latin typeface="Times New Roman"/>
              </a:rPr>
              <a:t>5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63656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None/>
            </a:pPr>
            <a:fld id="{375EE3BC-64D5-45ED-92C2-4E376DB4C305}" type="slidenum">
              <a:rPr lang="ru-RU" sz="1400" b="0" strike="noStrike" spc="-1" smtClean="0">
                <a:latin typeface="Times New Roman"/>
              </a:rPr>
              <a:t>6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8675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None/>
            </a:pPr>
            <a:fld id="{375EE3BC-64D5-45ED-92C2-4E376DB4C305}" type="slidenum">
              <a:rPr lang="ru-RU" sz="1400" b="0" strike="noStrike" spc="-1" smtClean="0">
                <a:latin typeface="Times New Roman"/>
              </a:rPr>
              <a:t>7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6383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None/>
            </a:pPr>
            <a:fld id="{375EE3BC-64D5-45ED-92C2-4E376DB4C305}" type="slidenum">
              <a:rPr lang="ru-RU" sz="1400" b="0" strike="noStrike" spc="-1" smtClean="0">
                <a:latin typeface="Times New Roman"/>
              </a:rPr>
              <a:t>8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7227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None/>
            </a:pPr>
            <a:fld id="{375EE3BC-64D5-45ED-92C2-4E376DB4C305}" type="slidenum">
              <a:rPr lang="ru-RU" sz="1400" b="0" strike="noStrike" spc="-1" smtClean="0">
                <a:latin typeface="Times New Roman"/>
              </a:rPr>
              <a:t>9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0660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None/>
            </a:pPr>
            <a:fld id="{375EE3BC-64D5-45ED-92C2-4E376DB4C305}" type="slidenum">
              <a:rPr lang="ru-RU" sz="1400" b="0" strike="noStrike" spc="-1" smtClean="0">
                <a:latin typeface="Times New Roman"/>
              </a:rPr>
              <a:t>12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862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280091C3-F5ED-4D41-9E50-2863185C9251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088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280091C3-F5ED-4D41-9E50-2863185C9251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131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280091C3-F5ED-4D41-9E50-2863185C9251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2964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280091C3-F5ED-4D41-9E50-2863185C9251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4192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280091C3-F5ED-4D41-9E50-2863185C9251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8060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280091C3-F5ED-4D41-9E50-2863185C9251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7679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280091C3-F5ED-4D41-9E50-2863185C9251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60798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280091C3-F5ED-4D41-9E50-2863185C9251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66879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280091C3-F5ED-4D41-9E50-2863185C9251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70616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rPr lang="ru-RU" smtClean="0"/>
              <a:t>&lt;нижний колонтитул&gt;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0379559C-25D6-4971-9A29-1D31D51BD68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r>
              <a:rPr lang="ru-RU" smtClean="0"/>
              <a:t>&lt;дата/время&gt;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19902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A1E4318B-0BBF-407E-9BBA-C923371D05A4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939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280091C3-F5ED-4D41-9E50-2863185C9251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901935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A1E4318B-0BBF-407E-9BBA-C923371D05A4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2537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A1E4318B-0BBF-407E-9BBA-C923371D05A4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00051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A1E4318B-0BBF-407E-9BBA-C923371D05A4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3576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A1E4318B-0BBF-407E-9BBA-C923371D05A4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7769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A1E4318B-0BBF-407E-9BBA-C923371D05A4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13967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A1E4318B-0BBF-407E-9BBA-C923371D05A4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518079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A1E4318B-0BBF-407E-9BBA-C923371D05A4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67326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A1E4318B-0BBF-407E-9BBA-C923371D05A4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54546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A1E4318B-0BBF-407E-9BBA-C923371D05A4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563777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A1E4318B-0BBF-407E-9BBA-C923371D05A4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7157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280091C3-F5ED-4D41-9E50-2863185C9251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30743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A1E4318B-0BBF-407E-9BBA-C923371D05A4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9352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A1E4318B-0BBF-407E-9BBA-C923371D05A4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39160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A1E4318B-0BBF-407E-9BBA-C923371D05A4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0903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A1E4318B-0BBF-407E-9BBA-C923371D05A4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81120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A1E4318B-0BBF-407E-9BBA-C923371D05A4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28014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A1E4318B-0BBF-407E-9BBA-C923371D05A4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29039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280091C3-F5ED-4D41-9E50-2863185C9251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1959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280091C3-F5ED-4D41-9E50-2863185C9251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4932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280091C3-F5ED-4D41-9E50-2863185C9251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8990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280091C3-F5ED-4D41-9E50-2863185C9251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3677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280091C3-F5ED-4D41-9E50-2863185C9251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4724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280091C3-F5ED-4D41-9E50-2863185C9251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4629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tx1">
                <a:lumMod val="85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1E4318B-0BBF-407E-9BBA-C923371D05A4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93647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tx1">
                <a:lumMod val="85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ru-RU" sz="1400" b="0" strike="noStrike" spc="-1" smtClean="0">
                <a:latin typeface="Times New Roman"/>
              </a:rPr>
              <a:t>&lt;дата/время&gt;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 smtClean="0"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1E4318B-0BBF-407E-9BBA-C923371D05A4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26681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jpe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wmf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6"/>
          <p:cNvPicPr/>
          <p:nvPr/>
        </p:nvPicPr>
        <p:blipFill>
          <a:blip r:embed="rId3"/>
          <a:stretch/>
        </p:blipFill>
        <p:spPr>
          <a:xfrm>
            <a:off x="5516626" y="234146"/>
            <a:ext cx="969480" cy="781920"/>
          </a:xfrm>
          <a:prstGeom prst="rect">
            <a:avLst/>
          </a:prstGeom>
          <a:ln w="0">
            <a:noFill/>
          </a:ln>
          <a:effectLst>
            <a:glow rad="228600">
              <a:srgbClr val="267DE6">
                <a:alpha val="40000"/>
              </a:srgbClr>
            </a:glow>
          </a:effectLst>
        </p:spPr>
      </p:pic>
      <p:pic>
        <p:nvPicPr>
          <p:cNvPr id="132" name="Рисунок 2"/>
          <p:cNvPicPr/>
          <p:nvPr/>
        </p:nvPicPr>
        <p:blipFill>
          <a:blip r:embed="rId4"/>
          <a:stretch/>
        </p:blipFill>
        <p:spPr>
          <a:xfrm>
            <a:off x="11107079" y="240840"/>
            <a:ext cx="835279" cy="673560"/>
          </a:xfrm>
          <a:prstGeom prst="rect">
            <a:avLst/>
          </a:prstGeom>
          <a:ln w="0">
            <a:noFill/>
          </a:ln>
        </p:spPr>
      </p:pic>
      <p:pic>
        <p:nvPicPr>
          <p:cNvPr id="133" name="Picture 1" descr="C:\Users\Holodyk_RV\Desktop\СНГ.gif"/>
          <p:cNvPicPr/>
          <p:nvPr/>
        </p:nvPicPr>
        <p:blipFill>
          <a:blip r:embed="rId5"/>
          <a:stretch/>
        </p:blipFill>
        <p:spPr>
          <a:xfrm>
            <a:off x="222950" y="127487"/>
            <a:ext cx="1268393" cy="699827"/>
          </a:xfrm>
          <a:prstGeom prst="rect">
            <a:avLst/>
          </a:prstGeom>
          <a:ln w="0"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950" y="1800645"/>
            <a:ext cx="2389348" cy="36324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6605" y="1800645"/>
            <a:ext cx="3075753" cy="35756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7259" y="5969637"/>
            <a:ext cx="593877" cy="4075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5183" y="2255902"/>
            <a:ext cx="64414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управления энергетическими процессами как составная часть управления работой предприятия ООО «КИНЕФ» посредством созданного ситуационно-аналитического центра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(САЦ)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68723" y="6410325"/>
            <a:ext cx="183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ООО «НАУКА»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Рабочее место операторов управления технологическими процессами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0379559C-25D6-4971-9A29-1D31D51BD686}" type="slidenum">
              <a:rPr lang="ru-RU" smtClean="0"/>
              <a:t>10</a:t>
            </a:fld>
            <a:endParaRPr lang="ru-RU"/>
          </a:p>
        </p:txBody>
      </p:sp>
      <p:pic>
        <p:nvPicPr>
          <p:cNvPr id="9" name="Объект 8"/>
          <p:cNvPicPr>
            <a:picLocks noGr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684867"/>
            <a:ext cx="10854266" cy="4690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8218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b="1" smtClean="0">
                <a:solidFill>
                  <a:schemeClr val="bg1"/>
                </a:solidFill>
              </a:rPr>
              <a:t>Ситуационно-аналитический центр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0379559C-25D6-4971-9A29-1D31D51BD686}" type="slidenum">
              <a:rPr lang="ru-RU" smtClean="0"/>
              <a:t>11</a:t>
            </a:fld>
            <a:endParaRPr lang="ru-RU"/>
          </a:p>
        </p:txBody>
      </p:sp>
      <p:pic>
        <p:nvPicPr>
          <p:cNvPr id="2050" name="Picture 2" descr="C:\Users\O.Beresnev\Desktop\17011736360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3" y="1380066"/>
            <a:ext cx="11044296" cy="496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965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4075862" y="3138287"/>
            <a:ext cx="371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БЛАГОДАРЮ ЗА ВНИМАНИЕ !</a:t>
            </a:r>
            <a:endParaRPr lang="ru-R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A1E4318B-0BBF-407E-9BBA-C923371D05A4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12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4025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827000" y="6011100"/>
            <a:ext cx="1142245" cy="669925"/>
          </a:xfrm>
        </p:spPr>
        <p:txBody>
          <a:bodyPr/>
          <a:lstStyle/>
          <a:p>
            <a:pPr algn="r">
              <a:lnSpc>
                <a:spcPct val="100000"/>
              </a:lnSpc>
              <a:buNone/>
            </a:pPr>
            <a:fld id="{A1E4318B-0BBF-407E-9BBA-C923371D05A4}" type="slidenum">
              <a:rPr lang="ru-RU" sz="1200" b="0" strike="noStrike" spc="-1" smtClean="0">
                <a:solidFill>
                  <a:srgbClr val="0070C0"/>
                </a:solidFill>
                <a:latin typeface="Calibri"/>
              </a:rPr>
              <a:t>2</a:t>
            </a:fld>
            <a:endParaRPr lang="ru-RU" sz="1200" b="0" strike="noStrike" spc="-1" dirty="0">
              <a:solidFill>
                <a:srgbClr val="0070C0"/>
              </a:solidFill>
              <a:latin typeface="Times New Roman"/>
            </a:endParaRPr>
          </a:p>
        </p:txBody>
      </p:sp>
      <p:sp>
        <p:nvSpPr>
          <p:cNvPr id="3" name="TextBox 4"/>
          <p:cNvSpPr/>
          <p:nvPr/>
        </p:nvSpPr>
        <p:spPr>
          <a:xfrm>
            <a:off x="2376752" y="187709"/>
            <a:ext cx="7407296" cy="367878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square" lIns="90000" tIns="45000" rIns="90000" bIns="4500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СТРУКТУРНАЯ СХЕМА ЭЛЕКТРОСНАБЖЕНИЯ ООО «КИНЕФ»</a:t>
            </a:r>
            <a:endParaRPr kumimoji="0" lang="ru-RU" sz="18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Прямая соединительная линия 7"/>
          <p:cNvSpPr/>
          <p:nvPr/>
        </p:nvSpPr>
        <p:spPr>
          <a:xfrm>
            <a:off x="6084720" y="1184760"/>
            <a:ext cx="360" cy="756000"/>
          </a:xfrm>
          <a:prstGeom prst="line">
            <a:avLst/>
          </a:prstGeom>
          <a:noFill/>
          <a:ln w="38100" cap="rnd" cmpd="sng" algn="ctr">
            <a:solidFill>
              <a:srgbClr val="000000"/>
            </a:solidFill>
            <a:prstDash val="solid"/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  <p:sp>
        <p:nvSpPr>
          <p:cNvPr id="5" name="Прямая соединительная линия 8"/>
          <p:cNvSpPr/>
          <p:nvPr/>
        </p:nvSpPr>
        <p:spPr>
          <a:xfrm>
            <a:off x="6199200" y="1182600"/>
            <a:ext cx="360" cy="756000"/>
          </a:xfrm>
          <a:prstGeom prst="line">
            <a:avLst/>
          </a:prstGeom>
          <a:noFill/>
          <a:ln w="38100" cap="rnd" cmpd="sng" algn="ctr">
            <a:solidFill>
              <a:srgbClr val="000000"/>
            </a:solidFill>
            <a:prstDash val="solid"/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  <p:sp>
        <p:nvSpPr>
          <p:cNvPr id="6" name="Прямая соединительная линия 9"/>
          <p:cNvSpPr/>
          <p:nvPr/>
        </p:nvSpPr>
        <p:spPr>
          <a:xfrm>
            <a:off x="5972040" y="1184760"/>
            <a:ext cx="360" cy="756000"/>
          </a:xfrm>
          <a:prstGeom prst="line">
            <a:avLst/>
          </a:prstGeom>
          <a:noFill/>
          <a:ln w="38100" cap="rnd" cmpd="sng" algn="ctr">
            <a:solidFill>
              <a:srgbClr val="000000"/>
            </a:solidFill>
            <a:prstDash val="solid"/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  <p:sp>
        <p:nvSpPr>
          <p:cNvPr id="7" name="Прямая соединительная линия 10"/>
          <p:cNvSpPr/>
          <p:nvPr/>
        </p:nvSpPr>
        <p:spPr>
          <a:xfrm>
            <a:off x="6793920" y="1192320"/>
            <a:ext cx="360" cy="756000"/>
          </a:xfrm>
          <a:prstGeom prst="line">
            <a:avLst/>
          </a:prstGeom>
          <a:noFill/>
          <a:ln w="38100" cap="rnd" cmpd="sng" algn="ctr">
            <a:solidFill>
              <a:srgbClr val="000000"/>
            </a:solidFill>
            <a:prstDash val="solid"/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  <p:sp>
        <p:nvSpPr>
          <p:cNvPr id="8" name="Прямая соединительная линия 11"/>
          <p:cNvSpPr/>
          <p:nvPr/>
        </p:nvSpPr>
        <p:spPr>
          <a:xfrm>
            <a:off x="6422400" y="1193040"/>
            <a:ext cx="360" cy="756000"/>
          </a:xfrm>
          <a:prstGeom prst="line">
            <a:avLst/>
          </a:prstGeom>
          <a:noFill/>
          <a:ln w="38100" cap="rnd" cmpd="sng" algn="ctr">
            <a:solidFill>
              <a:srgbClr val="000000"/>
            </a:solidFill>
            <a:prstDash val="solid"/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  <p:sp>
        <p:nvSpPr>
          <p:cNvPr id="9" name="Прямая соединительная линия 12"/>
          <p:cNvSpPr/>
          <p:nvPr/>
        </p:nvSpPr>
        <p:spPr>
          <a:xfrm>
            <a:off x="6536880" y="1191240"/>
            <a:ext cx="360" cy="756000"/>
          </a:xfrm>
          <a:prstGeom prst="line">
            <a:avLst/>
          </a:prstGeom>
          <a:noFill/>
          <a:ln w="38100" cap="rnd" cmpd="sng" algn="ctr">
            <a:solidFill>
              <a:srgbClr val="000000"/>
            </a:solidFill>
            <a:prstDash val="solid"/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  <p:sp>
        <p:nvSpPr>
          <p:cNvPr id="10" name="Прямая соединительная линия 13"/>
          <p:cNvSpPr/>
          <p:nvPr/>
        </p:nvSpPr>
        <p:spPr>
          <a:xfrm>
            <a:off x="6310080" y="1193040"/>
            <a:ext cx="360" cy="756000"/>
          </a:xfrm>
          <a:prstGeom prst="line">
            <a:avLst/>
          </a:prstGeom>
          <a:noFill/>
          <a:ln w="38100" cap="rnd" cmpd="sng" algn="ctr">
            <a:solidFill>
              <a:srgbClr val="000000"/>
            </a:solidFill>
            <a:prstDash val="solid"/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  <p:sp>
        <p:nvSpPr>
          <p:cNvPr id="11" name="Прямая соединительная линия 14"/>
          <p:cNvSpPr/>
          <p:nvPr/>
        </p:nvSpPr>
        <p:spPr>
          <a:xfrm>
            <a:off x="6664680" y="1191240"/>
            <a:ext cx="360" cy="756000"/>
          </a:xfrm>
          <a:prstGeom prst="line">
            <a:avLst/>
          </a:prstGeom>
          <a:noFill/>
          <a:ln w="38100" cap="rnd" cmpd="sng" algn="ctr">
            <a:solidFill>
              <a:srgbClr val="000000"/>
            </a:solidFill>
            <a:prstDash val="solid"/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  <p:sp>
        <p:nvSpPr>
          <p:cNvPr id="12" name="Прямая соединительная линия 15"/>
          <p:cNvSpPr/>
          <p:nvPr/>
        </p:nvSpPr>
        <p:spPr>
          <a:xfrm>
            <a:off x="8243640" y="1184400"/>
            <a:ext cx="360" cy="756000"/>
          </a:xfrm>
          <a:prstGeom prst="line">
            <a:avLst/>
          </a:prstGeom>
          <a:noFill/>
          <a:ln w="38100" cap="rnd" cmpd="sng" algn="ctr">
            <a:solidFill>
              <a:srgbClr val="000000"/>
            </a:solidFill>
            <a:prstDash val="solid"/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  <p:sp>
        <p:nvSpPr>
          <p:cNvPr id="13" name="Прямая соединительная линия 16"/>
          <p:cNvSpPr/>
          <p:nvPr/>
        </p:nvSpPr>
        <p:spPr>
          <a:xfrm>
            <a:off x="7872120" y="1185480"/>
            <a:ext cx="360" cy="756000"/>
          </a:xfrm>
          <a:prstGeom prst="line">
            <a:avLst/>
          </a:prstGeom>
          <a:noFill/>
          <a:ln w="38100" cap="rnd" cmpd="sng" algn="ctr">
            <a:solidFill>
              <a:srgbClr val="000000"/>
            </a:solidFill>
            <a:prstDash val="solid"/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  <p:sp>
        <p:nvSpPr>
          <p:cNvPr id="14" name="Прямая соединительная линия 17"/>
          <p:cNvSpPr/>
          <p:nvPr/>
        </p:nvSpPr>
        <p:spPr>
          <a:xfrm>
            <a:off x="7986600" y="1184400"/>
            <a:ext cx="360" cy="756000"/>
          </a:xfrm>
          <a:prstGeom prst="line">
            <a:avLst/>
          </a:prstGeom>
          <a:noFill/>
          <a:ln w="38100" cap="rnd" cmpd="sng" algn="ctr">
            <a:solidFill>
              <a:srgbClr val="000000"/>
            </a:solidFill>
            <a:prstDash val="solid"/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  <p:sp>
        <p:nvSpPr>
          <p:cNvPr id="15" name="Прямая соединительная линия 18"/>
          <p:cNvSpPr/>
          <p:nvPr/>
        </p:nvSpPr>
        <p:spPr>
          <a:xfrm>
            <a:off x="8114400" y="1184400"/>
            <a:ext cx="360" cy="756000"/>
          </a:xfrm>
          <a:prstGeom prst="line">
            <a:avLst/>
          </a:prstGeom>
          <a:noFill/>
          <a:ln w="38100" cap="rnd" cmpd="sng" algn="ctr">
            <a:solidFill>
              <a:srgbClr val="000000"/>
            </a:solidFill>
            <a:prstDash val="solid"/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  <p:sp>
        <p:nvSpPr>
          <p:cNvPr id="16" name="Прямая соединительная линия 19"/>
          <p:cNvSpPr/>
          <p:nvPr/>
        </p:nvSpPr>
        <p:spPr>
          <a:xfrm>
            <a:off x="8370720" y="1186560"/>
            <a:ext cx="360" cy="756000"/>
          </a:xfrm>
          <a:prstGeom prst="line">
            <a:avLst/>
          </a:prstGeom>
          <a:noFill/>
          <a:ln w="38100" cap="rnd" cmpd="sng" algn="ctr">
            <a:solidFill>
              <a:srgbClr val="000000"/>
            </a:solidFill>
            <a:prstDash val="solid"/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  <p:sp>
        <p:nvSpPr>
          <p:cNvPr id="17" name="Прямая соединительная линия 20"/>
          <p:cNvSpPr/>
          <p:nvPr/>
        </p:nvSpPr>
        <p:spPr>
          <a:xfrm>
            <a:off x="4331160" y="2080800"/>
            <a:ext cx="360" cy="3672000"/>
          </a:xfrm>
          <a:prstGeom prst="line">
            <a:avLst/>
          </a:prstGeom>
          <a:noFill/>
          <a:ln w="38100" cap="rnd" cmpd="sng" algn="ctr">
            <a:solidFill>
              <a:srgbClr val="000000"/>
            </a:solidFill>
            <a:prstDash val="solid"/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  <p:sp>
        <p:nvSpPr>
          <p:cNvPr id="18" name="Прямая соединительная линия 21"/>
          <p:cNvSpPr/>
          <p:nvPr/>
        </p:nvSpPr>
        <p:spPr>
          <a:xfrm>
            <a:off x="4700160" y="2080800"/>
            <a:ext cx="360" cy="3672000"/>
          </a:xfrm>
          <a:prstGeom prst="line">
            <a:avLst/>
          </a:prstGeom>
          <a:noFill/>
          <a:ln w="38100" cap="rnd" cmpd="sng" algn="ctr">
            <a:solidFill>
              <a:srgbClr val="000000"/>
            </a:solidFill>
            <a:prstDash val="solid"/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  <p:sp>
        <p:nvSpPr>
          <p:cNvPr id="19" name="Прямая соединительная линия 22"/>
          <p:cNvSpPr/>
          <p:nvPr/>
        </p:nvSpPr>
        <p:spPr>
          <a:xfrm>
            <a:off x="5019840" y="4683240"/>
            <a:ext cx="360" cy="1512000"/>
          </a:xfrm>
          <a:prstGeom prst="line">
            <a:avLst/>
          </a:prstGeom>
          <a:noFill/>
          <a:ln w="38100" cap="rnd" cmpd="sng" algn="ctr">
            <a:solidFill>
              <a:srgbClr val="000000"/>
            </a:solidFill>
            <a:prstDash val="solid"/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  <p:sp>
        <p:nvSpPr>
          <p:cNvPr id="20" name="Прямая соединительная линия 23"/>
          <p:cNvSpPr/>
          <p:nvPr/>
        </p:nvSpPr>
        <p:spPr>
          <a:xfrm>
            <a:off x="5388840" y="4683240"/>
            <a:ext cx="360" cy="1512000"/>
          </a:xfrm>
          <a:prstGeom prst="line">
            <a:avLst/>
          </a:prstGeom>
          <a:noFill/>
          <a:ln w="38100" cap="rnd" cmpd="sng" algn="ctr">
            <a:solidFill>
              <a:srgbClr val="000000"/>
            </a:solidFill>
            <a:prstDash val="solid"/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  <p:grpSp>
        <p:nvGrpSpPr>
          <p:cNvPr id="21" name="Группа 24"/>
          <p:cNvGrpSpPr/>
          <p:nvPr/>
        </p:nvGrpSpPr>
        <p:grpSpPr>
          <a:xfrm>
            <a:off x="7068240" y="4759920"/>
            <a:ext cx="156600" cy="1158840"/>
            <a:chOff x="7068240" y="4759920"/>
            <a:chExt cx="156600" cy="1158840"/>
          </a:xfrm>
        </p:grpSpPr>
        <p:sp>
          <p:nvSpPr>
            <p:cNvPr id="22" name="Прямая соединительная линия 25"/>
            <p:cNvSpPr/>
            <p:nvPr/>
          </p:nvSpPr>
          <p:spPr>
            <a:xfrm flipV="1">
              <a:off x="7146000" y="4759920"/>
              <a:ext cx="360" cy="504000"/>
            </a:xfrm>
            <a:prstGeom prst="line">
              <a:avLst/>
            </a:prstGeom>
            <a:noFill/>
            <a:ln w="38100" cap="rnd" cmpd="sng" algn="ctr">
              <a:solidFill>
                <a:srgbClr val="000000"/>
              </a:solidFill>
              <a:prstDash val="solid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  <p:grpSp>
          <p:nvGrpSpPr>
            <p:cNvPr id="23" name="Группа 26"/>
            <p:cNvGrpSpPr/>
            <p:nvPr/>
          </p:nvGrpSpPr>
          <p:grpSpPr>
            <a:xfrm>
              <a:off x="7068240" y="5275440"/>
              <a:ext cx="156600" cy="242280"/>
              <a:chOff x="7068240" y="5275440"/>
              <a:chExt cx="156600" cy="242280"/>
            </a:xfrm>
          </p:grpSpPr>
          <p:sp>
            <p:nvSpPr>
              <p:cNvPr id="25" name="Овал 28"/>
              <p:cNvSpPr/>
              <p:nvPr/>
            </p:nvSpPr>
            <p:spPr>
              <a:xfrm rot="10800000">
                <a:off x="7068240" y="5361120"/>
                <a:ext cx="156600" cy="156600"/>
              </a:xfrm>
              <a:prstGeom prst="ellipse">
                <a:avLst/>
              </a:prstGeom>
              <a:noFill/>
              <a:ln w="28575" cap="rnd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</p:sp>
          <p:sp>
            <p:nvSpPr>
              <p:cNvPr id="26" name="Овал 29"/>
              <p:cNvSpPr/>
              <p:nvPr/>
            </p:nvSpPr>
            <p:spPr>
              <a:xfrm rot="10800000">
                <a:off x="7068240" y="5275440"/>
                <a:ext cx="156600" cy="156600"/>
              </a:xfrm>
              <a:prstGeom prst="ellipse">
                <a:avLst/>
              </a:prstGeom>
              <a:noFill/>
              <a:ln w="28575" cap="rnd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</p:sp>
        </p:grpSp>
        <p:sp>
          <p:nvSpPr>
            <p:cNvPr id="24" name="Прямая соединительная линия 27"/>
            <p:cNvSpPr/>
            <p:nvPr/>
          </p:nvSpPr>
          <p:spPr>
            <a:xfrm flipV="1">
              <a:off x="7146000" y="5522760"/>
              <a:ext cx="360" cy="396000"/>
            </a:xfrm>
            <a:prstGeom prst="line">
              <a:avLst/>
            </a:prstGeom>
            <a:noFill/>
            <a:ln w="38100" cap="rnd" cmpd="sng" algn="ctr">
              <a:solidFill>
                <a:srgbClr val="000000"/>
              </a:solidFill>
              <a:prstDash val="solid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</p:grpSp>
      <p:grpSp>
        <p:nvGrpSpPr>
          <p:cNvPr id="27" name="Группа 30"/>
          <p:cNvGrpSpPr/>
          <p:nvPr/>
        </p:nvGrpSpPr>
        <p:grpSpPr>
          <a:xfrm>
            <a:off x="6827400" y="4752000"/>
            <a:ext cx="156600" cy="1158480"/>
            <a:chOff x="6827400" y="4752000"/>
            <a:chExt cx="156600" cy="1158480"/>
          </a:xfrm>
        </p:grpSpPr>
        <p:sp>
          <p:nvSpPr>
            <p:cNvPr id="28" name="Прямая соединительная линия 31"/>
            <p:cNvSpPr/>
            <p:nvPr/>
          </p:nvSpPr>
          <p:spPr>
            <a:xfrm flipV="1">
              <a:off x="6905160" y="4752000"/>
              <a:ext cx="360" cy="504000"/>
            </a:xfrm>
            <a:prstGeom prst="line">
              <a:avLst/>
            </a:prstGeom>
            <a:noFill/>
            <a:ln w="38100" cap="rnd" cmpd="sng" algn="ctr">
              <a:solidFill>
                <a:srgbClr val="000000"/>
              </a:solidFill>
              <a:prstDash val="solid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  <p:grpSp>
          <p:nvGrpSpPr>
            <p:cNvPr id="29" name="Группа 32"/>
            <p:cNvGrpSpPr/>
            <p:nvPr/>
          </p:nvGrpSpPr>
          <p:grpSpPr>
            <a:xfrm>
              <a:off x="6827400" y="5267520"/>
              <a:ext cx="156600" cy="242280"/>
              <a:chOff x="6827400" y="5267520"/>
              <a:chExt cx="156600" cy="242280"/>
            </a:xfrm>
          </p:grpSpPr>
          <p:sp>
            <p:nvSpPr>
              <p:cNvPr id="31" name="Овал 34"/>
              <p:cNvSpPr/>
              <p:nvPr/>
            </p:nvSpPr>
            <p:spPr>
              <a:xfrm rot="10800000">
                <a:off x="6827400" y="5353200"/>
                <a:ext cx="156600" cy="156600"/>
              </a:xfrm>
              <a:prstGeom prst="ellipse">
                <a:avLst/>
              </a:prstGeom>
              <a:noFill/>
              <a:ln w="28575" cap="rnd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</p:sp>
          <p:sp>
            <p:nvSpPr>
              <p:cNvPr id="32" name="Овал 35"/>
              <p:cNvSpPr/>
              <p:nvPr/>
            </p:nvSpPr>
            <p:spPr>
              <a:xfrm rot="10800000">
                <a:off x="6827400" y="5267520"/>
                <a:ext cx="156600" cy="156600"/>
              </a:xfrm>
              <a:prstGeom prst="ellipse">
                <a:avLst/>
              </a:prstGeom>
              <a:noFill/>
              <a:ln w="28575" cap="rnd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</p:sp>
        </p:grpSp>
        <p:sp>
          <p:nvSpPr>
            <p:cNvPr id="30" name="Прямая соединительная линия 33"/>
            <p:cNvSpPr/>
            <p:nvPr/>
          </p:nvSpPr>
          <p:spPr>
            <a:xfrm flipV="1">
              <a:off x="6905160" y="5514480"/>
              <a:ext cx="360" cy="396000"/>
            </a:xfrm>
            <a:prstGeom prst="line">
              <a:avLst/>
            </a:prstGeom>
            <a:noFill/>
            <a:ln w="38100" cap="rnd" cmpd="sng" algn="ctr">
              <a:solidFill>
                <a:srgbClr val="000000"/>
              </a:solidFill>
              <a:prstDash val="solid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</p:grpSp>
      <p:grpSp>
        <p:nvGrpSpPr>
          <p:cNvPr id="33" name="Группа 36"/>
          <p:cNvGrpSpPr/>
          <p:nvPr/>
        </p:nvGrpSpPr>
        <p:grpSpPr>
          <a:xfrm>
            <a:off x="6576480" y="4757040"/>
            <a:ext cx="156600" cy="1158840"/>
            <a:chOff x="6576480" y="4757040"/>
            <a:chExt cx="156600" cy="1158840"/>
          </a:xfrm>
        </p:grpSpPr>
        <p:sp>
          <p:nvSpPr>
            <p:cNvPr id="34" name="Прямая соединительная линия 37"/>
            <p:cNvSpPr/>
            <p:nvPr/>
          </p:nvSpPr>
          <p:spPr>
            <a:xfrm flipV="1">
              <a:off x="6654240" y="4757040"/>
              <a:ext cx="360" cy="504000"/>
            </a:xfrm>
            <a:prstGeom prst="line">
              <a:avLst/>
            </a:prstGeom>
            <a:noFill/>
            <a:ln w="38100" cap="rnd" cmpd="sng" algn="ctr">
              <a:solidFill>
                <a:srgbClr val="000000"/>
              </a:solidFill>
              <a:prstDash val="solid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  <p:grpSp>
          <p:nvGrpSpPr>
            <p:cNvPr id="35" name="Группа 38"/>
            <p:cNvGrpSpPr/>
            <p:nvPr/>
          </p:nvGrpSpPr>
          <p:grpSpPr>
            <a:xfrm>
              <a:off x="6576480" y="5272560"/>
              <a:ext cx="156600" cy="242280"/>
              <a:chOff x="6576480" y="5272560"/>
              <a:chExt cx="156600" cy="242280"/>
            </a:xfrm>
          </p:grpSpPr>
          <p:sp>
            <p:nvSpPr>
              <p:cNvPr id="37" name="Овал 40"/>
              <p:cNvSpPr/>
              <p:nvPr/>
            </p:nvSpPr>
            <p:spPr>
              <a:xfrm rot="10800000">
                <a:off x="6576480" y="5358240"/>
                <a:ext cx="156600" cy="156600"/>
              </a:xfrm>
              <a:prstGeom prst="ellipse">
                <a:avLst/>
              </a:prstGeom>
              <a:noFill/>
              <a:ln w="28575" cap="rnd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</p:sp>
          <p:sp>
            <p:nvSpPr>
              <p:cNvPr id="38" name="Овал 41"/>
              <p:cNvSpPr/>
              <p:nvPr/>
            </p:nvSpPr>
            <p:spPr>
              <a:xfrm rot="10800000">
                <a:off x="6576480" y="5272560"/>
                <a:ext cx="156600" cy="156600"/>
              </a:xfrm>
              <a:prstGeom prst="ellipse">
                <a:avLst/>
              </a:prstGeom>
              <a:noFill/>
              <a:ln w="28575" cap="rnd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</p:sp>
        </p:grpSp>
        <p:sp>
          <p:nvSpPr>
            <p:cNvPr id="36" name="Прямая соединительная линия 39"/>
            <p:cNvSpPr/>
            <p:nvPr/>
          </p:nvSpPr>
          <p:spPr>
            <a:xfrm flipV="1">
              <a:off x="6654240" y="5519880"/>
              <a:ext cx="360" cy="396000"/>
            </a:xfrm>
            <a:prstGeom prst="line">
              <a:avLst/>
            </a:prstGeom>
            <a:noFill/>
            <a:ln w="38100" cap="rnd" cmpd="sng" algn="ctr">
              <a:solidFill>
                <a:srgbClr val="000000"/>
              </a:solidFill>
              <a:prstDash val="solid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</p:grpSp>
      <p:grpSp>
        <p:nvGrpSpPr>
          <p:cNvPr id="39" name="Группа 42"/>
          <p:cNvGrpSpPr/>
          <p:nvPr/>
        </p:nvGrpSpPr>
        <p:grpSpPr>
          <a:xfrm>
            <a:off x="7306200" y="4765320"/>
            <a:ext cx="156600" cy="1158480"/>
            <a:chOff x="7306200" y="4765320"/>
            <a:chExt cx="156600" cy="1158480"/>
          </a:xfrm>
        </p:grpSpPr>
        <p:sp>
          <p:nvSpPr>
            <p:cNvPr id="40" name="Прямая соединительная линия 43"/>
            <p:cNvSpPr/>
            <p:nvPr/>
          </p:nvSpPr>
          <p:spPr>
            <a:xfrm flipV="1">
              <a:off x="7383960" y="4765320"/>
              <a:ext cx="360" cy="504000"/>
            </a:xfrm>
            <a:prstGeom prst="line">
              <a:avLst/>
            </a:prstGeom>
            <a:noFill/>
            <a:ln w="38100" cap="rnd" cmpd="sng" algn="ctr">
              <a:solidFill>
                <a:srgbClr val="000000"/>
              </a:solidFill>
              <a:prstDash val="solid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  <p:grpSp>
          <p:nvGrpSpPr>
            <p:cNvPr id="41" name="Группа 44"/>
            <p:cNvGrpSpPr/>
            <p:nvPr/>
          </p:nvGrpSpPr>
          <p:grpSpPr>
            <a:xfrm>
              <a:off x="7306200" y="5280840"/>
              <a:ext cx="156600" cy="242280"/>
              <a:chOff x="7306200" y="5280840"/>
              <a:chExt cx="156600" cy="242280"/>
            </a:xfrm>
          </p:grpSpPr>
          <p:sp>
            <p:nvSpPr>
              <p:cNvPr id="43" name="Овал 46"/>
              <p:cNvSpPr/>
              <p:nvPr/>
            </p:nvSpPr>
            <p:spPr>
              <a:xfrm rot="10800000">
                <a:off x="7306200" y="5366520"/>
                <a:ext cx="156600" cy="156600"/>
              </a:xfrm>
              <a:prstGeom prst="ellipse">
                <a:avLst/>
              </a:prstGeom>
              <a:noFill/>
              <a:ln w="28575" cap="rnd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</p:sp>
          <p:sp>
            <p:nvSpPr>
              <p:cNvPr id="44" name="Овал 47"/>
              <p:cNvSpPr/>
              <p:nvPr/>
            </p:nvSpPr>
            <p:spPr>
              <a:xfrm rot="10800000">
                <a:off x="7306200" y="5280840"/>
                <a:ext cx="156600" cy="156600"/>
              </a:xfrm>
              <a:prstGeom prst="ellipse">
                <a:avLst/>
              </a:prstGeom>
              <a:noFill/>
              <a:ln w="28575" cap="rnd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</p:sp>
        </p:grpSp>
        <p:sp>
          <p:nvSpPr>
            <p:cNvPr id="42" name="Прямая соединительная линия 45"/>
            <p:cNvSpPr/>
            <p:nvPr/>
          </p:nvSpPr>
          <p:spPr>
            <a:xfrm flipV="1">
              <a:off x="7383960" y="5527800"/>
              <a:ext cx="360" cy="396000"/>
            </a:xfrm>
            <a:prstGeom prst="line">
              <a:avLst/>
            </a:prstGeom>
            <a:noFill/>
            <a:ln w="38100" cap="rnd" cmpd="sng" algn="ctr">
              <a:solidFill>
                <a:srgbClr val="000000"/>
              </a:solidFill>
              <a:prstDash val="solid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</p:grpSp>
      <p:sp>
        <p:nvSpPr>
          <p:cNvPr id="45" name="Прямая соединительная линия 48"/>
          <p:cNvSpPr/>
          <p:nvPr/>
        </p:nvSpPr>
        <p:spPr>
          <a:xfrm>
            <a:off x="6501240" y="2166480"/>
            <a:ext cx="360" cy="2448000"/>
          </a:xfrm>
          <a:prstGeom prst="line">
            <a:avLst/>
          </a:prstGeom>
          <a:noFill/>
          <a:ln w="38100" cap="rnd" cmpd="sng" algn="ctr">
            <a:solidFill>
              <a:srgbClr val="000000"/>
            </a:solidFill>
            <a:prstDash val="solid"/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  <p:sp>
        <p:nvSpPr>
          <p:cNvPr id="46" name="Прямая соединительная линия 49"/>
          <p:cNvSpPr/>
          <p:nvPr/>
        </p:nvSpPr>
        <p:spPr>
          <a:xfrm>
            <a:off x="6568920" y="2162160"/>
            <a:ext cx="360" cy="2448000"/>
          </a:xfrm>
          <a:prstGeom prst="line">
            <a:avLst/>
          </a:prstGeom>
          <a:noFill/>
          <a:ln w="38100" cap="rnd" cmpd="sng" algn="ctr">
            <a:solidFill>
              <a:srgbClr val="000000"/>
            </a:solidFill>
            <a:prstDash val="solid"/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  <p:sp>
        <p:nvSpPr>
          <p:cNvPr id="47" name="Прямая соединительная линия 50"/>
          <p:cNvSpPr/>
          <p:nvPr/>
        </p:nvSpPr>
        <p:spPr>
          <a:xfrm>
            <a:off x="6749280" y="2119320"/>
            <a:ext cx="360" cy="2448000"/>
          </a:xfrm>
          <a:prstGeom prst="line">
            <a:avLst/>
          </a:prstGeom>
          <a:noFill/>
          <a:ln w="38100" cap="rnd" cmpd="sng" algn="ctr">
            <a:solidFill>
              <a:srgbClr val="000000"/>
            </a:solidFill>
            <a:prstDash val="solid"/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  <p:sp>
        <p:nvSpPr>
          <p:cNvPr id="48" name="Прямая соединительная линия 51"/>
          <p:cNvSpPr/>
          <p:nvPr/>
        </p:nvSpPr>
        <p:spPr>
          <a:xfrm>
            <a:off x="6814800" y="2152080"/>
            <a:ext cx="360" cy="2448000"/>
          </a:xfrm>
          <a:prstGeom prst="line">
            <a:avLst/>
          </a:prstGeom>
          <a:noFill/>
          <a:ln w="38100" cap="rnd" cmpd="sng" algn="ctr">
            <a:solidFill>
              <a:srgbClr val="000000"/>
            </a:solidFill>
            <a:prstDash val="solid"/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  <p:sp>
        <p:nvSpPr>
          <p:cNvPr id="49" name="Скругленный прямоугольник 56"/>
          <p:cNvSpPr/>
          <p:nvPr/>
        </p:nvSpPr>
        <p:spPr>
          <a:xfrm>
            <a:off x="4744440" y="4487760"/>
            <a:ext cx="1100160" cy="624960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9525" cap="rnd" cmpd="sng" algn="ctr">
            <a:solidFill>
              <a:srgbClr val="000000"/>
            </a:solidFill>
            <a:prstDash val="solid"/>
            <a:round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ahoma"/>
              </a:rPr>
              <a:t>ПГВ-1</a:t>
            </a:r>
            <a:endParaRPr kumimoji="0" lang="ru-RU" sz="18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ahoma"/>
              </a:rPr>
              <a:t>РУ-6 кВ</a:t>
            </a:r>
            <a:endParaRPr kumimoji="0" lang="ru-RU" sz="18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0" name="Скругленный прямоугольник 57"/>
          <p:cNvSpPr/>
          <p:nvPr/>
        </p:nvSpPr>
        <p:spPr>
          <a:xfrm>
            <a:off x="6378480" y="5657760"/>
            <a:ext cx="3701160" cy="706680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9525" cap="rnd" cmpd="sng" algn="ctr">
            <a:solidFill>
              <a:srgbClr val="FFFFFF"/>
            </a:solidFill>
            <a:prstDash val="solid"/>
            <a:round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ahoma"/>
              </a:rPr>
              <a:t>Технологические объекты </a:t>
            </a:r>
            <a:endParaRPr kumimoji="0" lang="ru-RU" sz="1800" b="0" i="0" u="none" strike="noStrike" kern="0" cap="none" spc="-1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ahoma"/>
              </a:rPr>
              <a:t>ООО «КИНЕФ»</a:t>
            </a:r>
            <a:endParaRPr kumimoji="0" lang="ru-RU" sz="18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51" name="Группа 59"/>
          <p:cNvGrpSpPr/>
          <p:nvPr/>
        </p:nvGrpSpPr>
        <p:grpSpPr>
          <a:xfrm>
            <a:off x="4833000" y="1337760"/>
            <a:ext cx="163440" cy="299160"/>
            <a:chOff x="4833000" y="1337760"/>
            <a:chExt cx="163440" cy="299160"/>
          </a:xfrm>
        </p:grpSpPr>
        <p:grpSp>
          <p:nvGrpSpPr>
            <p:cNvPr id="52" name="Группа 60"/>
            <p:cNvGrpSpPr/>
            <p:nvPr/>
          </p:nvGrpSpPr>
          <p:grpSpPr>
            <a:xfrm>
              <a:off x="4833000" y="1337760"/>
              <a:ext cx="163440" cy="163440"/>
              <a:chOff x="4833000" y="1337760"/>
              <a:chExt cx="163440" cy="163440"/>
            </a:xfrm>
          </p:grpSpPr>
          <p:sp>
            <p:nvSpPr>
              <p:cNvPr id="54" name="Овал 62"/>
              <p:cNvSpPr/>
              <p:nvPr/>
            </p:nvSpPr>
            <p:spPr>
              <a:xfrm>
                <a:off x="4833000" y="1337760"/>
                <a:ext cx="163440" cy="163440"/>
              </a:xfrm>
              <a:prstGeom prst="ellipse">
                <a:avLst/>
              </a:prstGeom>
              <a:noFill/>
              <a:ln w="28575" cap="rnd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</p:sp>
          <p:sp>
            <p:nvSpPr>
              <p:cNvPr id="55" name="Полилиния 63"/>
              <p:cNvSpPr/>
              <p:nvPr/>
            </p:nvSpPr>
            <p:spPr>
              <a:xfrm>
                <a:off x="4861440" y="1401840"/>
                <a:ext cx="106560" cy="34920"/>
              </a:xfrm>
              <a:custGeom>
                <a:avLst/>
                <a:gdLst/>
                <a:ahLst/>
                <a:cxnLst/>
                <a:rect l="l" t="t" r="r" b="b"/>
                <a:pathLst>
                  <a:path w="251884" h="57258">
                    <a:moveTo>
                      <a:pt x="0" y="46658"/>
                    </a:moveTo>
                    <a:cubicBezTo>
                      <a:pt x="28928" y="22492"/>
                      <a:pt x="57856" y="-1673"/>
                      <a:pt x="84667" y="91"/>
                    </a:cubicBezTo>
                    <a:cubicBezTo>
                      <a:pt x="111478" y="1855"/>
                      <a:pt x="132998" y="56536"/>
                      <a:pt x="160867" y="57241"/>
                    </a:cubicBezTo>
                    <a:cubicBezTo>
                      <a:pt x="188736" y="57946"/>
                      <a:pt x="233187" y="37485"/>
                      <a:pt x="251884" y="4324"/>
                    </a:cubicBezTo>
                  </a:path>
                </a:pathLst>
              </a:custGeom>
              <a:noFill/>
              <a:ln w="28575" cap="rnd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</p:sp>
        </p:grpSp>
        <p:sp>
          <p:nvSpPr>
            <p:cNvPr id="53" name="Прямая соединительная линия 61"/>
            <p:cNvSpPr/>
            <p:nvPr/>
          </p:nvSpPr>
          <p:spPr>
            <a:xfrm>
              <a:off x="4914720" y="1501920"/>
              <a:ext cx="360" cy="135000"/>
            </a:xfrm>
            <a:prstGeom prst="line">
              <a:avLst/>
            </a:prstGeom>
            <a:noFill/>
            <a:ln w="38100" cap="rnd" cmpd="sng" algn="ctr">
              <a:solidFill>
                <a:srgbClr val="000000"/>
              </a:solidFill>
              <a:prstDash val="solid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</p:grpSp>
      <p:grpSp>
        <p:nvGrpSpPr>
          <p:cNvPr id="56" name="Группа 64"/>
          <p:cNvGrpSpPr/>
          <p:nvPr/>
        </p:nvGrpSpPr>
        <p:grpSpPr>
          <a:xfrm>
            <a:off x="4564440" y="1340640"/>
            <a:ext cx="163440" cy="299160"/>
            <a:chOff x="4564440" y="1340640"/>
            <a:chExt cx="163440" cy="299160"/>
          </a:xfrm>
        </p:grpSpPr>
        <p:grpSp>
          <p:nvGrpSpPr>
            <p:cNvPr id="57" name="Группа 65"/>
            <p:cNvGrpSpPr/>
            <p:nvPr/>
          </p:nvGrpSpPr>
          <p:grpSpPr>
            <a:xfrm>
              <a:off x="4564440" y="1340640"/>
              <a:ext cx="163440" cy="163440"/>
              <a:chOff x="4564440" y="1340640"/>
              <a:chExt cx="163440" cy="163440"/>
            </a:xfrm>
          </p:grpSpPr>
          <p:sp>
            <p:nvSpPr>
              <p:cNvPr id="59" name="Овал 67"/>
              <p:cNvSpPr/>
              <p:nvPr/>
            </p:nvSpPr>
            <p:spPr>
              <a:xfrm>
                <a:off x="4564440" y="1340640"/>
                <a:ext cx="163440" cy="163440"/>
              </a:xfrm>
              <a:prstGeom prst="ellipse">
                <a:avLst/>
              </a:prstGeom>
              <a:noFill/>
              <a:ln w="28575" cap="rnd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</p:sp>
          <p:sp>
            <p:nvSpPr>
              <p:cNvPr id="60" name="Полилиния 68"/>
              <p:cNvSpPr/>
              <p:nvPr/>
            </p:nvSpPr>
            <p:spPr>
              <a:xfrm>
                <a:off x="4592880" y="1405080"/>
                <a:ext cx="106560" cy="34920"/>
              </a:xfrm>
              <a:custGeom>
                <a:avLst/>
                <a:gdLst/>
                <a:ahLst/>
                <a:cxnLst/>
                <a:rect l="l" t="t" r="r" b="b"/>
                <a:pathLst>
                  <a:path w="251884" h="57258">
                    <a:moveTo>
                      <a:pt x="0" y="46658"/>
                    </a:moveTo>
                    <a:cubicBezTo>
                      <a:pt x="28928" y="22492"/>
                      <a:pt x="57856" y="-1673"/>
                      <a:pt x="84667" y="91"/>
                    </a:cubicBezTo>
                    <a:cubicBezTo>
                      <a:pt x="111478" y="1855"/>
                      <a:pt x="132998" y="56536"/>
                      <a:pt x="160867" y="57241"/>
                    </a:cubicBezTo>
                    <a:cubicBezTo>
                      <a:pt x="188736" y="57946"/>
                      <a:pt x="233187" y="37485"/>
                      <a:pt x="251884" y="4324"/>
                    </a:cubicBezTo>
                  </a:path>
                </a:pathLst>
              </a:custGeom>
              <a:noFill/>
              <a:ln w="28575" cap="rnd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</p:sp>
        </p:grpSp>
        <p:sp>
          <p:nvSpPr>
            <p:cNvPr id="58" name="Прямая соединительная линия 66"/>
            <p:cNvSpPr/>
            <p:nvPr/>
          </p:nvSpPr>
          <p:spPr>
            <a:xfrm>
              <a:off x="4646520" y="1504800"/>
              <a:ext cx="360" cy="135000"/>
            </a:xfrm>
            <a:prstGeom prst="line">
              <a:avLst/>
            </a:prstGeom>
            <a:noFill/>
            <a:ln w="38100" cap="rnd" cmpd="sng" algn="ctr">
              <a:solidFill>
                <a:srgbClr val="000000"/>
              </a:solidFill>
              <a:prstDash val="solid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</p:grpSp>
      <p:grpSp>
        <p:nvGrpSpPr>
          <p:cNvPr id="61" name="Группа 69"/>
          <p:cNvGrpSpPr/>
          <p:nvPr/>
        </p:nvGrpSpPr>
        <p:grpSpPr>
          <a:xfrm>
            <a:off x="4284360" y="1339920"/>
            <a:ext cx="163440" cy="299160"/>
            <a:chOff x="4284360" y="1339920"/>
            <a:chExt cx="163440" cy="299160"/>
          </a:xfrm>
        </p:grpSpPr>
        <p:grpSp>
          <p:nvGrpSpPr>
            <p:cNvPr id="62" name="Группа 70"/>
            <p:cNvGrpSpPr/>
            <p:nvPr/>
          </p:nvGrpSpPr>
          <p:grpSpPr>
            <a:xfrm>
              <a:off x="4284360" y="1339920"/>
              <a:ext cx="163440" cy="163440"/>
              <a:chOff x="4284360" y="1339920"/>
              <a:chExt cx="163440" cy="163440"/>
            </a:xfrm>
          </p:grpSpPr>
          <p:sp>
            <p:nvSpPr>
              <p:cNvPr id="64" name="Овал 72"/>
              <p:cNvSpPr/>
              <p:nvPr/>
            </p:nvSpPr>
            <p:spPr>
              <a:xfrm>
                <a:off x="4284360" y="1339920"/>
                <a:ext cx="163440" cy="163440"/>
              </a:xfrm>
              <a:prstGeom prst="ellipse">
                <a:avLst/>
              </a:prstGeom>
              <a:noFill/>
              <a:ln w="28575" cap="rnd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</p:sp>
          <p:sp>
            <p:nvSpPr>
              <p:cNvPr id="65" name="Полилиния 73"/>
              <p:cNvSpPr/>
              <p:nvPr/>
            </p:nvSpPr>
            <p:spPr>
              <a:xfrm>
                <a:off x="4313160" y="1404360"/>
                <a:ext cx="106560" cy="34920"/>
              </a:xfrm>
              <a:custGeom>
                <a:avLst/>
                <a:gdLst/>
                <a:ahLst/>
                <a:cxnLst/>
                <a:rect l="l" t="t" r="r" b="b"/>
                <a:pathLst>
                  <a:path w="251884" h="57258">
                    <a:moveTo>
                      <a:pt x="0" y="46658"/>
                    </a:moveTo>
                    <a:cubicBezTo>
                      <a:pt x="28928" y="22492"/>
                      <a:pt x="57856" y="-1673"/>
                      <a:pt x="84667" y="91"/>
                    </a:cubicBezTo>
                    <a:cubicBezTo>
                      <a:pt x="111478" y="1855"/>
                      <a:pt x="132998" y="56536"/>
                      <a:pt x="160867" y="57241"/>
                    </a:cubicBezTo>
                    <a:cubicBezTo>
                      <a:pt x="188736" y="57946"/>
                      <a:pt x="233187" y="37485"/>
                      <a:pt x="251884" y="4324"/>
                    </a:cubicBezTo>
                  </a:path>
                </a:pathLst>
              </a:custGeom>
              <a:noFill/>
              <a:ln w="28575" cap="rnd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</p:sp>
        </p:grpSp>
        <p:sp>
          <p:nvSpPr>
            <p:cNvPr id="63" name="Прямая соединительная линия 71"/>
            <p:cNvSpPr/>
            <p:nvPr/>
          </p:nvSpPr>
          <p:spPr>
            <a:xfrm>
              <a:off x="4366440" y="1504080"/>
              <a:ext cx="360" cy="135000"/>
            </a:xfrm>
            <a:prstGeom prst="line">
              <a:avLst/>
            </a:prstGeom>
            <a:noFill/>
            <a:ln w="38100" cap="rnd" cmpd="sng" algn="ctr">
              <a:solidFill>
                <a:srgbClr val="000000"/>
              </a:solidFill>
              <a:prstDash val="solid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</p:grpSp>
      <p:grpSp>
        <p:nvGrpSpPr>
          <p:cNvPr id="66" name="Группа 74"/>
          <p:cNvGrpSpPr/>
          <p:nvPr/>
        </p:nvGrpSpPr>
        <p:grpSpPr>
          <a:xfrm>
            <a:off x="4006800" y="1337760"/>
            <a:ext cx="163440" cy="299160"/>
            <a:chOff x="4006800" y="1337760"/>
            <a:chExt cx="163440" cy="299160"/>
          </a:xfrm>
        </p:grpSpPr>
        <p:grpSp>
          <p:nvGrpSpPr>
            <p:cNvPr id="67" name="Группа 75"/>
            <p:cNvGrpSpPr/>
            <p:nvPr/>
          </p:nvGrpSpPr>
          <p:grpSpPr>
            <a:xfrm>
              <a:off x="4006800" y="1337760"/>
              <a:ext cx="163440" cy="163440"/>
              <a:chOff x="4006800" y="1337760"/>
              <a:chExt cx="163440" cy="163440"/>
            </a:xfrm>
          </p:grpSpPr>
          <p:sp>
            <p:nvSpPr>
              <p:cNvPr id="69" name="Овал 77"/>
              <p:cNvSpPr/>
              <p:nvPr/>
            </p:nvSpPr>
            <p:spPr>
              <a:xfrm>
                <a:off x="4006800" y="1337760"/>
                <a:ext cx="163440" cy="163440"/>
              </a:xfrm>
              <a:prstGeom prst="ellipse">
                <a:avLst/>
              </a:prstGeom>
              <a:noFill/>
              <a:ln w="28575" cap="rnd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</p:sp>
          <p:sp>
            <p:nvSpPr>
              <p:cNvPr id="70" name="Полилиния 78"/>
              <p:cNvSpPr/>
              <p:nvPr/>
            </p:nvSpPr>
            <p:spPr>
              <a:xfrm>
                <a:off x="4035600" y="1401840"/>
                <a:ext cx="106560" cy="34920"/>
              </a:xfrm>
              <a:custGeom>
                <a:avLst/>
                <a:gdLst/>
                <a:ahLst/>
                <a:cxnLst/>
                <a:rect l="l" t="t" r="r" b="b"/>
                <a:pathLst>
                  <a:path w="251884" h="57258">
                    <a:moveTo>
                      <a:pt x="0" y="46658"/>
                    </a:moveTo>
                    <a:cubicBezTo>
                      <a:pt x="28928" y="22492"/>
                      <a:pt x="57856" y="-1673"/>
                      <a:pt x="84667" y="91"/>
                    </a:cubicBezTo>
                    <a:cubicBezTo>
                      <a:pt x="111478" y="1855"/>
                      <a:pt x="132998" y="56536"/>
                      <a:pt x="160867" y="57241"/>
                    </a:cubicBezTo>
                    <a:cubicBezTo>
                      <a:pt x="188736" y="57946"/>
                      <a:pt x="233187" y="37485"/>
                      <a:pt x="251884" y="4324"/>
                    </a:cubicBezTo>
                  </a:path>
                </a:pathLst>
              </a:custGeom>
              <a:noFill/>
              <a:ln w="28575" cap="rnd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</p:sp>
        </p:grpSp>
        <p:sp>
          <p:nvSpPr>
            <p:cNvPr id="68" name="Прямая соединительная линия 76"/>
            <p:cNvSpPr/>
            <p:nvPr/>
          </p:nvSpPr>
          <p:spPr>
            <a:xfrm>
              <a:off x="4088880" y="1501920"/>
              <a:ext cx="360" cy="135000"/>
            </a:xfrm>
            <a:prstGeom prst="line">
              <a:avLst/>
            </a:prstGeom>
            <a:noFill/>
            <a:ln w="38100" cap="rnd" cmpd="sng" algn="ctr">
              <a:solidFill>
                <a:srgbClr val="000000"/>
              </a:solidFill>
              <a:prstDash val="solid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</p:grpSp>
      <p:grpSp>
        <p:nvGrpSpPr>
          <p:cNvPr id="71" name="Группа 79"/>
          <p:cNvGrpSpPr/>
          <p:nvPr/>
        </p:nvGrpSpPr>
        <p:grpSpPr>
          <a:xfrm>
            <a:off x="3731040" y="1337400"/>
            <a:ext cx="163440" cy="299160"/>
            <a:chOff x="3731040" y="1337400"/>
            <a:chExt cx="163440" cy="299160"/>
          </a:xfrm>
        </p:grpSpPr>
        <p:grpSp>
          <p:nvGrpSpPr>
            <p:cNvPr id="72" name="Группа 80"/>
            <p:cNvGrpSpPr/>
            <p:nvPr/>
          </p:nvGrpSpPr>
          <p:grpSpPr>
            <a:xfrm>
              <a:off x="3731040" y="1337400"/>
              <a:ext cx="163440" cy="163440"/>
              <a:chOff x="3731040" y="1337400"/>
              <a:chExt cx="163440" cy="163440"/>
            </a:xfrm>
          </p:grpSpPr>
          <p:sp>
            <p:nvSpPr>
              <p:cNvPr id="74" name="Овал 82"/>
              <p:cNvSpPr/>
              <p:nvPr/>
            </p:nvSpPr>
            <p:spPr>
              <a:xfrm>
                <a:off x="3731040" y="1337400"/>
                <a:ext cx="163440" cy="163440"/>
              </a:xfrm>
              <a:prstGeom prst="ellipse">
                <a:avLst/>
              </a:prstGeom>
              <a:noFill/>
              <a:ln w="28575" cap="rnd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</p:sp>
          <p:sp>
            <p:nvSpPr>
              <p:cNvPr id="75" name="Полилиния 83"/>
              <p:cNvSpPr/>
              <p:nvPr/>
            </p:nvSpPr>
            <p:spPr>
              <a:xfrm>
                <a:off x="3759480" y="1401480"/>
                <a:ext cx="106560" cy="34920"/>
              </a:xfrm>
              <a:custGeom>
                <a:avLst/>
                <a:gdLst/>
                <a:ahLst/>
                <a:cxnLst/>
                <a:rect l="l" t="t" r="r" b="b"/>
                <a:pathLst>
                  <a:path w="251884" h="57258">
                    <a:moveTo>
                      <a:pt x="0" y="46658"/>
                    </a:moveTo>
                    <a:cubicBezTo>
                      <a:pt x="28928" y="22492"/>
                      <a:pt x="57856" y="-1673"/>
                      <a:pt x="84667" y="91"/>
                    </a:cubicBezTo>
                    <a:cubicBezTo>
                      <a:pt x="111478" y="1855"/>
                      <a:pt x="132998" y="56536"/>
                      <a:pt x="160867" y="57241"/>
                    </a:cubicBezTo>
                    <a:cubicBezTo>
                      <a:pt x="188736" y="57946"/>
                      <a:pt x="233187" y="37485"/>
                      <a:pt x="251884" y="4324"/>
                    </a:cubicBezTo>
                  </a:path>
                </a:pathLst>
              </a:custGeom>
              <a:noFill/>
              <a:ln w="28575" cap="rnd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</p:sp>
        </p:grpSp>
        <p:sp>
          <p:nvSpPr>
            <p:cNvPr id="73" name="Прямая соединительная линия 81"/>
            <p:cNvSpPr/>
            <p:nvPr/>
          </p:nvSpPr>
          <p:spPr>
            <a:xfrm>
              <a:off x="3812760" y="1501560"/>
              <a:ext cx="360" cy="135000"/>
            </a:xfrm>
            <a:prstGeom prst="line">
              <a:avLst/>
            </a:prstGeom>
            <a:noFill/>
            <a:ln w="38100" cap="rnd" cmpd="sng" algn="ctr">
              <a:solidFill>
                <a:srgbClr val="000000"/>
              </a:solidFill>
              <a:prstDash val="solid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</p:grpSp>
      <p:grpSp>
        <p:nvGrpSpPr>
          <p:cNvPr id="76" name="Группа 84"/>
          <p:cNvGrpSpPr/>
          <p:nvPr/>
        </p:nvGrpSpPr>
        <p:grpSpPr>
          <a:xfrm>
            <a:off x="5003280" y="1734480"/>
            <a:ext cx="533520" cy="156600"/>
            <a:chOff x="5003280" y="1734480"/>
            <a:chExt cx="533520" cy="156600"/>
          </a:xfrm>
        </p:grpSpPr>
        <p:grpSp>
          <p:nvGrpSpPr>
            <p:cNvPr id="77" name="Группа 85"/>
            <p:cNvGrpSpPr/>
            <p:nvPr/>
          </p:nvGrpSpPr>
          <p:grpSpPr>
            <a:xfrm>
              <a:off x="5149800" y="1734480"/>
              <a:ext cx="242280" cy="156600"/>
              <a:chOff x="5149800" y="1734480"/>
              <a:chExt cx="242280" cy="156600"/>
            </a:xfrm>
          </p:grpSpPr>
          <p:sp>
            <p:nvSpPr>
              <p:cNvPr id="80" name="Овал 88"/>
              <p:cNvSpPr/>
              <p:nvPr/>
            </p:nvSpPr>
            <p:spPr>
              <a:xfrm rot="5400000">
                <a:off x="5235480" y="1734480"/>
                <a:ext cx="156600" cy="156600"/>
              </a:xfrm>
              <a:prstGeom prst="ellipse">
                <a:avLst/>
              </a:prstGeom>
              <a:noFill/>
              <a:ln w="28575" cap="rnd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</p:sp>
          <p:sp>
            <p:nvSpPr>
              <p:cNvPr id="81" name="Овал 89"/>
              <p:cNvSpPr/>
              <p:nvPr/>
            </p:nvSpPr>
            <p:spPr>
              <a:xfrm rot="5400000">
                <a:off x="5149800" y="1734480"/>
                <a:ext cx="156600" cy="156600"/>
              </a:xfrm>
              <a:prstGeom prst="ellipse">
                <a:avLst/>
              </a:prstGeom>
              <a:noFill/>
              <a:ln w="28575" cap="rnd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</p:sp>
        </p:grpSp>
        <p:sp>
          <p:nvSpPr>
            <p:cNvPr id="78" name="Прямая соединительная линия 86"/>
            <p:cNvSpPr/>
            <p:nvPr/>
          </p:nvSpPr>
          <p:spPr>
            <a:xfrm flipH="1">
              <a:off x="5003280" y="1812960"/>
              <a:ext cx="135000" cy="360"/>
            </a:xfrm>
            <a:prstGeom prst="line">
              <a:avLst/>
            </a:prstGeom>
            <a:noFill/>
            <a:ln w="38100" cap="rnd" cmpd="sng" algn="ctr">
              <a:solidFill>
                <a:srgbClr val="000000"/>
              </a:solidFill>
              <a:prstDash val="solid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  <p:sp>
          <p:nvSpPr>
            <p:cNvPr id="79" name="Прямая соединительная линия 87"/>
            <p:cNvSpPr/>
            <p:nvPr/>
          </p:nvSpPr>
          <p:spPr>
            <a:xfrm flipH="1">
              <a:off x="5401800" y="1812960"/>
              <a:ext cx="135000" cy="360"/>
            </a:xfrm>
            <a:prstGeom prst="line">
              <a:avLst/>
            </a:prstGeom>
            <a:noFill/>
            <a:ln w="38100" cap="rnd" cmpd="sng" algn="ctr">
              <a:solidFill>
                <a:srgbClr val="000000"/>
              </a:solidFill>
              <a:prstDash val="solid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</p:grpSp>
      <p:grpSp>
        <p:nvGrpSpPr>
          <p:cNvPr id="82" name="Группа 90"/>
          <p:cNvGrpSpPr/>
          <p:nvPr/>
        </p:nvGrpSpPr>
        <p:grpSpPr>
          <a:xfrm>
            <a:off x="5002560" y="1958400"/>
            <a:ext cx="533880" cy="156600"/>
            <a:chOff x="5002560" y="1958400"/>
            <a:chExt cx="533880" cy="156600"/>
          </a:xfrm>
        </p:grpSpPr>
        <p:grpSp>
          <p:nvGrpSpPr>
            <p:cNvPr id="83" name="Группа 91"/>
            <p:cNvGrpSpPr/>
            <p:nvPr/>
          </p:nvGrpSpPr>
          <p:grpSpPr>
            <a:xfrm>
              <a:off x="5149080" y="1958400"/>
              <a:ext cx="242280" cy="156600"/>
              <a:chOff x="5149080" y="1958400"/>
              <a:chExt cx="242280" cy="156600"/>
            </a:xfrm>
          </p:grpSpPr>
          <p:sp>
            <p:nvSpPr>
              <p:cNvPr id="86" name="Овал 94"/>
              <p:cNvSpPr/>
              <p:nvPr/>
            </p:nvSpPr>
            <p:spPr>
              <a:xfrm rot="5400000">
                <a:off x="5234760" y="1958400"/>
                <a:ext cx="156600" cy="156600"/>
              </a:xfrm>
              <a:prstGeom prst="ellipse">
                <a:avLst/>
              </a:prstGeom>
              <a:noFill/>
              <a:ln w="28575" cap="rnd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</p:sp>
          <p:sp>
            <p:nvSpPr>
              <p:cNvPr id="87" name="Овал 95"/>
              <p:cNvSpPr/>
              <p:nvPr/>
            </p:nvSpPr>
            <p:spPr>
              <a:xfrm rot="5400000">
                <a:off x="5149080" y="1958400"/>
                <a:ext cx="156600" cy="156600"/>
              </a:xfrm>
              <a:prstGeom prst="ellipse">
                <a:avLst/>
              </a:prstGeom>
              <a:noFill/>
              <a:ln w="28575" cap="rnd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</p:sp>
        </p:grpSp>
        <p:sp>
          <p:nvSpPr>
            <p:cNvPr id="84" name="Прямая соединительная линия 92"/>
            <p:cNvSpPr/>
            <p:nvPr/>
          </p:nvSpPr>
          <p:spPr>
            <a:xfrm flipH="1">
              <a:off x="5002560" y="2036880"/>
              <a:ext cx="135000" cy="360"/>
            </a:xfrm>
            <a:prstGeom prst="line">
              <a:avLst/>
            </a:prstGeom>
            <a:noFill/>
            <a:ln w="38100" cap="rnd" cmpd="sng" algn="ctr">
              <a:solidFill>
                <a:srgbClr val="000000"/>
              </a:solidFill>
              <a:prstDash val="solid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  <p:sp>
          <p:nvSpPr>
            <p:cNvPr id="85" name="Прямая соединительная линия 93"/>
            <p:cNvSpPr/>
            <p:nvPr/>
          </p:nvSpPr>
          <p:spPr>
            <a:xfrm flipH="1">
              <a:off x="5401440" y="2036880"/>
              <a:ext cx="135000" cy="360"/>
            </a:xfrm>
            <a:prstGeom prst="line">
              <a:avLst/>
            </a:prstGeom>
            <a:noFill/>
            <a:ln w="38100" cap="rnd" cmpd="sng" algn="ctr">
              <a:solidFill>
                <a:srgbClr val="000000"/>
              </a:solidFill>
              <a:prstDash val="solid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</p:grpSp>
      <p:grpSp>
        <p:nvGrpSpPr>
          <p:cNvPr id="88" name="Группа 96"/>
          <p:cNvGrpSpPr/>
          <p:nvPr/>
        </p:nvGrpSpPr>
        <p:grpSpPr>
          <a:xfrm>
            <a:off x="7009560" y="1737360"/>
            <a:ext cx="533520" cy="156600"/>
            <a:chOff x="7009560" y="1737360"/>
            <a:chExt cx="533520" cy="156600"/>
          </a:xfrm>
        </p:grpSpPr>
        <p:grpSp>
          <p:nvGrpSpPr>
            <p:cNvPr id="89" name="Группа 97"/>
            <p:cNvGrpSpPr/>
            <p:nvPr/>
          </p:nvGrpSpPr>
          <p:grpSpPr>
            <a:xfrm>
              <a:off x="7156080" y="1737360"/>
              <a:ext cx="242280" cy="156600"/>
              <a:chOff x="7156080" y="1737360"/>
              <a:chExt cx="242280" cy="156600"/>
            </a:xfrm>
          </p:grpSpPr>
          <p:sp>
            <p:nvSpPr>
              <p:cNvPr id="92" name="Овал 100"/>
              <p:cNvSpPr/>
              <p:nvPr/>
            </p:nvSpPr>
            <p:spPr>
              <a:xfrm rot="5400000">
                <a:off x="7241760" y="1737360"/>
                <a:ext cx="156600" cy="156600"/>
              </a:xfrm>
              <a:prstGeom prst="ellipse">
                <a:avLst/>
              </a:prstGeom>
              <a:noFill/>
              <a:ln w="28575" cap="rnd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</p:sp>
          <p:sp>
            <p:nvSpPr>
              <p:cNvPr id="93" name="Овал 101"/>
              <p:cNvSpPr/>
              <p:nvPr/>
            </p:nvSpPr>
            <p:spPr>
              <a:xfrm rot="5400000">
                <a:off x="7156080" y="1737360"/>
                <a:ext cx="156600" cy="156600"/>
              </a:xfrm>
              <a:prstGeom prst="ellipse">
                <a:avLst/>
              </a:prstGeom>
              <a:noFill/>
              <a:ln w="28575" cap="rnd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</p:sp>
        </p:grpSp>
        <p:sp>
          <p:nvSpPr>
            <p:cNvPr id="90" name="Прямая соединительная линия 98"/>
            <p:cNvSpPr/>
            <p:nvPr/>
          </p:nvSpPr>
          <p:spPr>
            <a:xfrm flipH="1">
              <a:off x="7009560" y="1815480"/>
              <a:ext cx="135000" cy="360"/>
            </a:xfrm>
            <a:prstGeom prst="line">
              <a:avLst/>
            </a:prstGeom>
            <a:noFill/>
            <a:ln w="38100" cap="rnd" cmpd="sng" algn="ctr">
              <a:solidFill>
                <a:srgbClr val="000000"/>
              </a:solidFill>
              <a:prstDash val="solid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  <p:sp>
          <p:nvSpPr>
            <p:cNvPr id="91" name="Прямая соединительная линия 99"/>
            <p:cNvSpPr/>
            <p:nvPr/>
          </p:nvSpPr>
          <p:spPr>
            <a:xfrm flipH="1">
              <a:off x="7408080" y="1815480"/>
              <a:ext cx="135000" cy="360"/>
            </a:xfrm>
            <a:prstGeom prst="line">
              <a:avLst/>
            </a:prstGeom>
            <a:noFill/>
            <a:ln w="38100" cap="rnd" cmpd="sng" algn="ctr">
              <a:solidFill>
                <a:srgbClr val="000000"/>
              </a:solidFill>
              <a:prstDash val="solid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</p:grpSp>
      <p:grpSp>
        <p:nvGrpSpPr>
          <p:cNvPr id="94" name="Группа 102"/>
          <p:cNvGrpSpPr/>
          <p:nvPr/>
        </p:nvGrpSpPr>
        <p:grpSpPr>
          <a:xfrm>
            <a:off x="6998040" y="1937880"/>
            <a:ext cx="533520" cy="156600"/>
            <a:chOff x="6998040" y="1937880"/>
            <a:chExt cx="533520" cy="156600"/>
          </a:xfrm>
        </p:grpSpPr>
        <p:grpSp>
          <p:nvGrpSpPr>
            <p:cNvPr id="95" name="Группа 103"/>
            <p:cNvGrpSpPr/>
            <p:nvPr/>
          </p:nvGrpSpPr>
          <p:grpSpPr>
            <a:xfrm>
              <a:off x="7144560" y="1937880"/>
              <a:ext cx="242280" cy="156600"/>
              <a:chOff x="7144560" y="1937880"/>
              <a:chExt cx="242280" cy="156600"/>
            </a:xfrm>
          </p:grpSpPr>
          <p:sp>
            <p:nvSpPr>
              <p:cNvPr id="98" name="Овал 106"/>
              <p:cNvSpPr/>
              <p:nvPr/>
            </p:nvSpPr>
            <p:spPr>
              <a:xfrm rot="5400000">
                <a:off x="7230240" y="1937880"/>
                <a:ext cx="156600" cy="156600"/>
              </a:xfrm>
              <a:prstGeom prst="ellipse">
                <a:avLst/>
              </a:prstGeom>
              <a:noFill/>
              <a:ln w="28575" cap="rnd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</p:sp>
          <p:sp>
            <p:nvSpPr>
              <p:cNvPr id="99" name="Овал 107"/>
              <p:cNvSpPr/>
              <p:nvPr/>
            </p:nvSpPr>
            <p:spPr>
              <a:xfrm rot="5400000">
                <a:off x="7144560" y="1937880"/>
                <a:ext cx="156600" cy="156600"/>
              </a:xfrm>
              <a:prstGeom prst="ellipse">
                <a:avLst/>
              </a:prstGeom>
              <a:noFill/>
              <a:ln w="28575" cap="rnd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</p:sp>
        </p:grpSp>
        <p:sp>
          <p:nvSpPr>
            <p:cNvPr id="96" name="Прямая соединительная линия 104"/>
            <p:cNvSpPr/>
            <p:nvPr/>
          </p:nvSpPr>
          <p:spPr>
            <a:xfrm flipH="1">
              <a:off x="6998040" y="2016360"/>
              <a:ext cx="135000" cy="360"/>
            </a:xfrm>
            <a:prstGeom prst="line">
              <a:avLst/>
            </a:prstGeom>
            <a:noFill/>
            <a:ln w="38100" cap="rnd" cmpd="sng" algn="ctr">
              <a:solidFill>
                <a:srgbClr val="000000"/>
              </a:solidFill>
              <a:prstDash val="solid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  <p:sp>
          <p:nvSpPr>
            <p:cNvPr id="97" name="Прямая соединительная линия 105"/>
            <p:cNvSpPr/>
            <p:nvPr/>
          </p:nvSpPr>
          <p:spPr>
            <a:xfrm flipH="1">
              <a:off x="7396560" y="2016360"/>
              <a:ext cx="135000" cy="360"/>
            </a:xfrm>
            <a:prstGeom prst="line">
              <a:avLst/>
            </a:prstGeom>
            <a:noFill/>
            <a:ln w="38100" cap="rnd" cmpd="sng" algn="ctr">
              <a:solidFill>
                <a:srgbClr val="000000"/>
              </a:solidFill>
              <a:prstDash val="solid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</p:grpSp>
      <p:grpSp>
        <p:nvGrpSpPr>
          <p:cNvPr id="100" name="Группа 108"/>
          <p:cNvGrpSpPr/>
          <p:nvPr/>
        </p:nvGrpSpPr>
        <p:grpSpPr>
          <a:xfrm>
            <a:off x="5848200" y="4860360"/>
            <a:ext cx="533520" cy="156600"/>
            <a:chOff x="5848200" y="4860360"/>
            <a:chExt cx="533520" cy="156600"/>
          </a:xfrm>
        </p:grpSpPr>
        <p:grpSp>
          <p:nvGrpSpPr>
            <p:cNvPr id="101" name="Группа 109"/>
            <p:cNvGrpSpPr/>
            <p:nvPr/>
          </p:nvGrpSpPr>
          <p:grpSpPr>
            <a:xfrm>
              <a:off x="5994720" y="4860360"/>
              <a:ext cx="242280" cy="156600"/>
              <a:chOff x="5994720" y="4860360"/>
              <a:chExt cx="242280" cy="156600"/>
            </a:xfrm>
          </p:grpSpPr>
          <p:sp>
            <p:nvSpPr>
              <p:cNvPr id="104" name="Овал 112"/>
              <p:cNvSpPr/>
              <p:nvPr/>
            </p:nvSpPr>
            <p:spPr>
              <a:xfrm rot="5400000">
                <a:off x="6080400" y="4860360"/>
                <a:ext cx="156600" cy="156600"/>
              </a:xfrm>
              <a:prstGeom prst="ellipse">
                <a:avLst/>
              </a:prstGeom>
              <a:noFill/>
              <a:ln w="28575" cap="rnd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</p:sp>
          <p:sp>
            <p:nvSpPr>
              <p:cNvPr id="105" name="Овал 113"/>
              <p:cNvSpPr/>
              <p:nvPr/>
            </p:nvSpPr>
            <p:spPr>
              <a:xfrm rot="5400000">
                <a:off x="5994720" y="4860360"/>
                <a:ext cx="156600" cy="156600"/>
              </a:xfrm>
              <a:prstGeom prst="ellipse">
                <a:avLst/>
              </a:prstGeom>
              <a:noFill/>
              <a:ln w="28575" cap="rnd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</p:sp>
        </p:grpSp>
        <p:sp>
          <p:nvSpPr>
            <p:cNvPr id="102" name="Прямая соединительная линия 110"/>
            <p:cNvSpPr/>
            <p:nvPr/>
          </p:nvSpPr>
          <p:spPr>
            <a:xfrm flipH="1">
              <a:off x="5848200" y="4938480"/>
              <a:ext cx="135000" cy="360"/>
            </a:xfrm>
            <a:prstGeom prst="line">
              <a:avLst/>
            </a:prstGeom>
            <a:noFill/>
            <a:ln w="38100" cap="rnd" cmpd="sng" algn="ctr">
              <a:solidFill>
                <a:srgbClr val="000000"/>
              </a:solidFill>
              <a:prstDash val="solid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  <p:sp>
          <p:nvSpPr>
            <p:cNvPr id="103" name="Прямая соединительная линия 111"/>
            <p:cNvSpPr/>
            <p:nvPr/>
          </p:nvSpPr>
          <p:spPr>
            <a:xfrm flipH="1">
              <a:off x="6246720" y="4938480"/>
              <a:ext cx="135000" cy="360"/>
            </a:xfrm>
            <a:prstGeom prst="line">
              <a:avLst/>
            </a:prstGeom>
            <a:noFill/>
            <a:ln w="38100" cap="rnd" cmpd="sng" algn="ctr">
              <a:solidFill>
                <a:srgbClr val="000000"/>
              </a:solidFill>
              <a:prstDash val="solid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</p:grpSp>
      <p:grpSp>
        <p:nvGrpSpPr>
          <p:cNvPr id="106" name="Группа 114"/>
          <p:cNvGrpSpPr/>
          <p:nvPr/>
        </p:nvGrpSpPr>
        <p:grpSpPr>
          <a:xfrm>
            <a:off x="5854320" y="4620960"/>
            <a:ext cx="533520" cy="156600"/>
            <a:chOff x="5854320" y="4620960"/>
            <a:chExt cx="533520" cy="156600"/>
          </a:xfrm>
        </p:grpSpPr>
        <p:grpSp>
          <p:nvGrpSpPr>
            <p:cNvPr id="107" name="Группа 115"/>
            <p:cNvGrpSpPr/>
            <p:nvPr/>
          </p:nvGrpSpPr>
          <p:grpSpPr>
            <a:xfrm>
              <a:off x="6000840" y="4620960"/>
              <a:ext cx="242280" cy="156600"/>
              <a:chOff x="6000840" y="4620960"/>
              <a:chExt cx="242280" cy="156600"/>
            </a:xfrm>
          </p:grpSpPr>
          <p:sp>
            <p:nvSpPr>
              <p:cNvPr id="110" name="Овал 118"/>
              <p:cNvSpPr/>
              <p:nvPr/>
            </p:nvSpPr>
            <p:spPr>
              <a:xfrm rot="5400000">
                <a:off x="6086520" y="4620960"/>
                <a:ext cx="156600" cy="156600"/>
              </a:xfrm>
              <a:prstGeom prst="ellipse">
                <a:avLst/>
              </a:prstGeom>
              <a:noFill/>
              <a:ln w="28575" cap="rnd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</p:sp>
          <p:sp>
            <p:nvSpPr>
              <p:cNvPr id="111" name="Овал 119"/>
              <p:cNvSpPr/>
              <p:nvPr/>
            </p:nvSpPr>
            <p:spPr>
              <a:xfrm rot="5400000">
                <a:off x="6000840" y="4620960"/>
                <a:ext cx="156600" cy="156600"/>
              </a:xfrm>
              <a:prstGeom prst="ellipse">
                <a:avLst/>
              </a:prstGeom>
              <a:noFill/>
              <a:ln w="28575" cap="rnd" cmpd="sng" algn="ctr">
                <a:solidFill>
                  <a:srgbClr val="000000"/>
                </a:solidFill>
                <a:prstDash val="solid"/>
                <a:round/>
              </a:ln>
              <a:effectLst/>
            </p:spPr>
          </p:sp>
        </p:grpSp>
        <p:sp>
          <p:nvSpPr>
            <p:cNvPr id="108" name="Прямая соединительная линия 116"/>
            <p:cNvSpPr/>
            <p:nvPr/>
          </p:nvSpPr>
          <p:spPr>
            <a:xfrm flipH="1">
              <a:off x="5854320" y="4699440"/>
              <a:ext cx="135000" cy="360"/>
            </a:xfrm>
            <a:prstGeom prst="line">
              <a:avLst/>
            </a:prstGeom>
            <a:noFill/>
            <a:ln w="38100" cap="rnd" cmpd="sng" algn="ctr">
              <a:solidFill>
                <a:srgbClr val="000000"/>
              </a:solidFill>
              <a:prstDash val="solid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  <p:sp>
          <p:nvSpPr>
            <p:cNvPr id="109" name="Прямая соединительная линия 117"/>
            <p:cNvSpPr/>
            <p:nvPr/>
          </p:nvSpPr>
          <p:spPr>
            <a:xfrm flipH="1">
              <a:off x="6252840" y="4699440"/>
              <a:ext cx="135000" cy="360"/>
            </a:xfrm>
            <a:prstGeom prst="line">
              <a:avLst/>
            </a:prstGeom>
            <a:noFill/>
            <a:ln w="38100" cap="rnd" cmpd="sng" algn="ctr">
              <a:solidFill>
                <a:srgbClr val="000000"/>
              </a:solidFill>
              <a:prstDash val="solid"/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</p:grpSp>
      <p:sp>
        <p:nvSpPr>
          <p:cNvPr id="112" name="TextBox 120"/>
          <p:cNvSpPr/>
          <p:nvPr/>
        </p:nvSpPr>
        <p:spPr>
          <a:xfrm>
            <a:off x="5052420" y="821066"/>
            <a:ext cx="2293560" cy="298628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square" lIns="90000" tIns="45000" rIns="90000" bIns="4500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</a:rPr>
              <a:t>Сети ПАО «Ленэнерго»</a:t>
            </a:r>
            <a:endParaRPr kumimoji="0" lang="ru-RU" sz="135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3" name="TextBox 121"/>
          <p:cNvSpPr/>
          <p:nvPr/>
        </p:nvSpPr>
        <p:spPr>
          <a:xfrm>
            <a:off x="7259541" y="818906"/>
            <a:ext cx="1802160" cy="298628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square" lIns="90000" tIns="45000" rIns="90000" bIns="4500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</a:rPr>
              <a:t>Сети  ПАО «ФСК»</a:t>
            </a:r>
            <a:endParaRPr kumimoji="0" lang="ru-RU" sz="135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4" name="TextBox 122"/>
          <p:cNvSpPr/>
          <p:nvPr/>
        </p:nvSpPr>
        <p:spPr>
          <a:xfrm>
            <a:off x="6982560" y="1399680"/>
            <a:ext cx="644040" cy="295560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</a:rPr>
              <a:t>АТ-1</a:t>
            </a:r>
            <a:endParaRPr kumimoji="0" lang="ru-RU" sz="1350" b="0" i="0" u="none" strike="noStrike" kern="0" cap="none" spc="-1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5" name="TextBox 123"/>
          <p:cNvSpPr/>
          <p:nvPr/>
        </p:nvSpPr>
        <p:spPr>
          <a:xfrm>
            <a:off x="7002000" y="2157120"/>
            <a:ext cx="708480" cy="295560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</a:rPr>
              <a:t>АТ-2</a:t>
            </a:r>
            <a:endParaRPr kumimoji="0" lang="ru-RU" sz="1350" b="0" i="0" u="none" strike="noStrike" kern="0" cap="none" spc="-1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6" name="TextBox 124"/>
          <p:cNvSpPr/>
          <p:nvPr/>
        </p:nvSpPr>
        <p:spPr>
          <a:xfrm>
            <a:off x="5008680" y="5063400"/>
            <a:ext cx="622440" cy="638640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……</a:t>
            </a:r>
            <a:endParaRPr kumimoji="0" lang="ru-RU" sz="1800" b="0" i="0" u="none" strike="noStrike" kern="0" cap="none" spc="-1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7" name="TextBox 125"/>
          <p:cNvSpPr/>
          <p:nvPr/>
        </p:nvSpPr>
        <p:spPr>
          <a:xfrm>
            <a:off x="4292280" y="5029200"/>
            <a:ext cx="622440" cy="638640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……</a:t>
            </a:r>
            <a:endParaRPr kumimoji="0" lang="ru-RU" sz="1800" b="0" i="0" u="none" strike="noStrike" kern="0" cap="none" spc="-1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8" name="TextBox 126"/>
          <p:cNvSpPr/>
          <p:nvPr/>
        </p:nvSpPr>
        <p:spPr>
          <a:xfrm rot="16200000">
            <a:off x="3592800" y="3476160"/>
            <a:ext cx="1818000" cy="364320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60 фидеров</a:t>
            </a:r>
            <a:endParaRPr kumimoji="0" lang="ru-RU" sz="1800" b="0" i="0" u="none" strike="noStrike" kern="0" cap="none" spc="-1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9" name="Прямая соединительная линия 127"/>
          <p:cNvSpPr/>
          <p:nvPr/>
        </p:nvSpPr>
        <p:spPr>
          <a:xfrm flipV="1">
            <a:off x="990360" y="2514240"/>
            <a:ext cx="9753840" cy="360"/>
          </a:xfrm>
          <a:prstGeom prst="line">
            <a:avLst/>
          </a:prstGeom>
          <a:noFill/>
          <a:ln w="38100">
            <a:solidFill>
              <a:srgbClr val="C62324"/>
            </a:solidFill>
            <a:prstDash val="dash"/>
            <a:round/>
          </a:ln>
          <a:effectLst/>
        </p:spPr>
      </p:sp>
      <p:sp>
        <p:nvSpPr>
          <p:cNvPr id="120" name="Прямая соединительная линия 128"/>
          <p:cNvSpPr/>
          <p:nvPr/>
        </p:nvSpPr>
        <p:spPr>
          <a:xfrm flipV="1">
            <a:off x="5631480" y="1358280"/>
            <a:ext cx="3142440" cy="43200"/>
          </a:xfrm>
          <a:prstGeom prst="line">
            <a:avLst/>
          </a:prstGeom>
          <a:noFill/>
          <a:ln w="9525">
            <a:solidFill>
              <a:srgbClr val="C62324"/>
            </a:solidFill>
            <a:prstDash val="dash"/>
            <a:round/>
          </a:ln>
          <a:effectLst/>
        </p:spPr>
      </p:sp>
      <p:sp>
        <p:nvSpPr>
          <p:cNvPr id="121" name="TextBox 129"/>
          <p:cNvSpPr/>
          <p:nvPr/>
        </p:nvSpPr>
        <p:spPr>
          <a:xfrm>
            <a:off x="1388160" y="2044800"/>
            <a:ext cx="1932840" cy="638280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</a:rPr>
              <a:t>Киришская ГРЭС</a:t>
            </a:r>
            <a:endParaRPr kumimoji="0" lang="ru-RU" sz="18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2" name="TextBox 130"/>
          <p:cNvSpPr/>
          <p:nvPr/>
        </p:nvSpPr>
        <p:spPr>
          <a:xfrm>
            <a:off x="1566720" y="2638800"/>
            <a:ext cx="1042560" cy="364320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</a:rPr>
              <a:t>КИНЕФ</a:t>
            </a:r>
            <a:endParaRPr kumimoji="0" lang="ru-RU" sz="18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3" name="TextBox 131"/>
          <p:cNvSpPr/>
          <p:nvPr/>
        </p:nvSpPr>
        <p:spPr>
          <a:xfrm>
            <a:off x="2513880" y="2634840"/>
            <a:ext cx="1932120" cy="303120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</a:rPr>
              <a:t>Р</a:t>
            </a:r>
            <a:r>
              <a:rPr kumimoji="0" lang="ru-RU" sz="105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</a:rPr>
              <a:t>факт </a:t>
            </a:r>
            <a:r>
              <a:rPr kumimoji="0" lang="en-US" sz="14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</a:rPr>
              <a:t>=</a:t>
            </a:r>
            <a:r>
              <a:rPr kumimoji="0" lang="ru-RU" sz="14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</a:rPr>
              <a:t> 100МВт</a:t>
            </a:r>
            <a:endParaRPr kumimoji="0" lang="ru-RU" sz="14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4" name="TextBox 132"/>
          <p:cNvSpPr/>
          <p:nvPr/>
        </p:nvSpPr>
        <p:spPr>
          <a:xfrm>
            <a:off x="7252200" y="2633040"/>
            <a:ext cx="1698480" cy="515880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</a:rPr>
              <a:t>Р</a:t>
            </a:r>
            <a:r>
              <a:rPr kumimoji="0" lang="ru-RU" sz="105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</a:rPr>
              <a:t>факт </a:t>
            </a:r>
            <a:r>
              <a:rPr kumimoji="0" lang="en-US" sz="14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</a:rPr>
              <a:t>= </a:t>
            </a:r>
            <a:r>
              <a:rPr kumimoji="0" lang="ru-RU" sz="14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</a:rPr>
              <a:t>100МВт</a:t>
            </a:r>
            <a:endParaRPr kumimoji="0" lang="ru-RU" sz="14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5" name="TextBox 133"/>
          <p:cNvSpPr/>
          <p:nvPr/>
        </p:nvSpPr>
        <p:spPr>
          <a:xfrm>
            <a:off x="7240320" y="3130920"/>
            <a:ext cx="2839320" cy="729360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</a:rPr>
              <a:t>Р</a:t>
            </a:r>
            <a:r>
              <a:rPr kumimoji="0" lang="ru-RU" sz="9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</a:rPr>
              <a:t>факт</a:t>
            </a:r>
            <a:r>
              <a:rPr kumimoji="0" lang="ru-RU" sz="11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</a:rPr>
              <a:t> ПГВ-1 РУ-6 кВ - 29МВт</a:t>
            </a:r>
            <a:endParaRPr kumimoji="0" lang="ru-RU" sz="11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</a:rPr>
              <a:t>Р</a:t>
            </a:r>
            <a:r>
              <a:rPr kumimoji="0" lang="ru-RU" sz="9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</a:rPr>
              <a:t>факт</a:t>
            </a:r>
            <a:r>
              <a:rPr kumimoji="0" lang="ru-RU" sz="11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</a:rPr>
              <a:t> ПГВ-2 РУ-6 кВ - 71 МВт</a:t>
            </a:r>
            <a:endParaRPr kumimoji="0" lang="ru-RU" sz="11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</a:rPr>
              <a:t>В том числе ГПН - 53 МВт; ЛК-2Б - 18 МВт</a:t>
            </a:r>
            <a:endParaRPr kumimoji="0" lang="ru-RU" sz="9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6" name="TextBox 134"/>
          <p:cNvSpPr/>
          <p:nvPr/>
        </p:nvSpPr>
        <p:spPr>
          <a:xfrm>
            <a:off x="131419" y="3809754"/>
            <a:ext cx="4094010" cy="521766"/>
          </a:xfrm>
          <a:prstGeom prst="rect">
            <a:avLst/>
          </a:prstGeom>
          <a:noFill/>
          <a:ln w="0">
            <a:solidFill>
              <a:schemeClr val="bg1"/>
            </a:solidFill>
          </a:ln>
          <a:effectLst/>
        </p:spPr>
        <p:txBody>
          <a:bodyPr wrap="square" lIns="90000" tIns="45000" rIns="90000" bIns="4500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</a:rPr>
              <a:t>Максимальная (разрешенная к потреблению) мощность ООО «КИНЕФ» = 215 МВт</a:t>
            </a:r>
            <a:endParaRPr kumimoji="0" lang="ru-RU" sz="140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7" name="Скругленный прямоугольник 52"/>
          <p:cNvSpPr/>
          <p:nvPr/>
        </p:nvSpPr>
        <p:spPr>
          <a:xfrm>
            <a:off x="5509800" y="1649880"/>
            <a:ext cx="1523160" cy="564840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9525" cap="rnd" cmpd="sng" algn="ctr">
            <a:solidFill>
              <a:srgbClr val="000000"/>
            </a:solidFill>
            <a:prstDash val="solid"/>
            <a:round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ahoma"/>
              </a:rPr>
              <a:t>ОРУ-110 кВ</a:t>
            </a:r>
            <a:endParaRPr kumimoji="0" lang="ru-RU" sz="18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8" name="Скругленный прямоугольник 53"/>
          <p:cNvSpPr/>
          <p:nvPr/>
        </p:nvSpPr>
        <p:spPr>
          <a:xfrm>
            <a:off x="7480440" y="1643400"/>
            <a:ext cx="1526040" cy="551160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9525" cap="rnd" cmpd="sng" algn="ctr">
            <a:solidFill>
              <a:srgbClr val="000000"/>
            </a:solidFill>
            <a:prstDash val="solid"/>
            <a:round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ahoma"/>
              </a:rPr>
              <a:t>ОРУ-330 кВ</a:t>
            </a:r>
            <a:endParaRPr kumimoji="0" lang="ru-RU" sz="18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9" name="Прямая соединительная линия 138"/>
          <p:cNvSpPr/>
          <p:nvPr/>
        </p:nvSpPr>
        <p:spPr>
          <a:xfrm>
            <a:off x="4330800" y="2080800"/>
            <a:ext cx="360" cy="3672000"/>
          </a:xfrm>
          <a:prstGeom prst="line">
            <a:avLst/>
          </a:prstGeom>
          <a:noFill/>
          <a:ln w="38100" cap="rnd" cmpd="sng" algn="ctr">
            <a:solidFill>
              <a:srgbClr val="000000"/>
            </a:solidFill>
            <a:prstDash val="solid"/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sp>
      <p:sp>
        <p:nvSpPr>
          <p:cNvPr id="130" name="Скругленный прямоугольник 54"/>
          <p:cNvSpPr/>
          <p:nvPr/>
        </p:nvSpPr>
        <p:spPr>
          <a:xfrm>
            <a:off x="3567960" y="1635840"/>
            <a:ext cx="1460880" cy="564840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9525" cap="rnd" cmpd="sng" algn="ctr">
            <a:solidFill>
              <a:srgbClr val="000000"/>
            </a:solidFill>
            <a:prstDash val="solid"/>
            <a:round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ahoma"/>
              </a:rPr>
              <a:t>ГРУ-6,3 кВ</a:t>
            </a:r>
            <a:endParaRPr kumimoji="0" lang="ru-RU" sz="18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1" name="TextBox 120"/>
          <p:cNvSpPr/>
          <p:nvPr/>
        </p:nvSpPr>
        <p:spPr>
          <a:xfrm>
            <a:off x="3364515" y="781384"/>
            <a:ext cx="1567890" cy="514072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square" lIns="90000" tIns="45000" rIns="90000" bIns="4500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</a:rPr>
              <a:t>Генерация ТЭЦ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</a:rPr>
              <a:t>300Мвт</a:t>
            </a:r>
            <a:endParaRPr kumimoji="0" lang="ru-RU" sz="14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2" name="Скругленный прямоугольник 55"/>
          <p:cNvSpPr/>
          <p:nvPr/>
        </p:nvSpPr>
        <p:spPr>
          <a:xfrm>
            <a:off x="6382080" y="4487760"/>
            <a:ext cx="1604160" cy="622080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9525" cap="rnd" cmpd="sng" algn="ctr">
            <a:solidFill>
              <a:srgbClr val="000000"/>
            </a:solidFill>
            <a:prstDash val="solid"/>
            <a:round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ahoma"/>
              </a:rPr>
              <a:t>ПГВ-2</a:t>
            </a:r>
            <a:endParaRPr kumimoji="0" lang="ru-RU" sz="18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ahoma"/>
              </a:rPr>
              <a:t>РУ-110 кВ</a:t>
            </a:r>
            <a:endParaRPr kumimoji="0" lang="ru-RU" sz="18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3" name="Скругленный прямоугольник 58"/>
          <p:cNvSpPr/>
          <p:nvPr/>
        </p:nvSpPr>
        <p:spPr>
          <a:xfrm>
            <a:off x="1388160" y="5659920"/>
            <a:ext cx="4256640" cy="716400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9525" cap="rnd" cmpd="sng" algn="ctr">
            <a:solidFill>
              <a:srgbClr val="FFFFFF"/>
            </a:solidFill>
            <a:prstDash val="solid"/>
            <a:round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ahoma"/>
              </a:rPr>
              <a:t>Технологические объекты </a:t>
            </a:r>
            <a:endParaRPr kumimoji="0" lang="ru-RU" sz="18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ahoma"/>
              </a:rPr>
              <a:t>ООО «КИНЕФ»</a:t>
            </a:r>
            <a:endParaRPr kumimoji="0" lang="ru-RU" sz="18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415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0827434" y="6014574"/>
            <a:ext cx="1142245" cy="669925"/>
          </a:xfrm>
        </p:spPr>
        <p:txBody>
          <a:bodyPr/>
          <a:lstStyle/>
          <a:p>
            <a:pPr algn="r">
              <a:lnSpc>
                <a:spcPct val="100000"/>
              </a:lnSpc>
              <a:buNone/>
            </a:pPr>
            <a:fld id="{A1E4318B-0BBF-407E-9BBA-C923371D05A4}" type="slidenum">
              <a:rPr lang="ru-RU" sz="1200" b="0" strike="noStrike" spc="-1" smtClean="0">
                <a:solidFill>
                  <a:srgbClr val="0070C0"/>
                </a:solidFill>
                <a:latin typeface="Calibri"/>
              </a:rPr>
              <a:t>3</a:t>
            </a:fld>
            <a:endParaRPr lang="ru-RU" sz="1200" b="0" strike="noStrike" spc="-1" dirty="0">
              <a:solidFill>
                <a:srgbClr val="0070C0"/>
              </a:solidFill>
              <a:latin typeface="Times New Roman"/>
            </a:endParaRPr>
          </a:p>
        </p:txBody>
      </p:sp>
      <p:sp>
        <p:nvSpPr>
          <p:cNvPr id="33" name="TextBox 3"/>
          <p:cNvSpPr/>
          <p:nvPr/>
        </p:nvSpPr>
        <p:spPr>
          <a:xfrm>
            <a:off x="2363784" y="227007"/>
            <a:ext cx="7574040" cy="638640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none" lIns="90000" tIns="45000" rIns="90000" bIns="4500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СТРУКТУРНАЯ СХЕМА ПАРОСНАБЖЕНИЯ ООО «КИНЕФ»</a:t>
            </a:r>
            <a:endParaRPr kumimoji="0" lang="ru-RU" sz="18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 от Киришской ГРЭС и собственных источников</a:t>
            </a:r>
            <a:endParaRPr kumimoji="0" lang="ru-RU" sz="18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4" name="Скругленный прямоугольник 4"/>
          <p:cNvSpPr/>
          <p:nvPr/>
        </p:nvSpPr>
        <p:spPr>
          <a:xfrm>
            <a:off x="545752" y="1293210"/>
            <a:ext cx="3389148" cy="1011421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9525" cap="rnd" cmpd="sng" algn="ctr">
            <a:solidFill>
              <a:srgbClr val="000000"/>
            </a:solidFill>
            <a:prstDash val="solid"/>
            <a:round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ahoma"/>
              </a:rPr>
              <a:t>Киришская ГРЭС</a:t>
            </a:r>
            <a:endParaRPr kumimoji="0" lang="ru-RU" sz="18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5" name="Соединительная линия уступом 18"/>
          <p:cNvSpPr/>
          <p:nvPr/>
        </p:nvSpPr>
        <p:spPr>
          <a:xfrm rot="16200000" flipH="1">
            <a:off x="5334654" y="-1683821"/>
            <a:ext cx="1903953" cy="7845694"/>
          </a:xfrm>
          <a:prstGeom prst="bentConnector4">
            <a:avLst>
              <a:gd name="adj1" fmla="val -16764"/>
              <a:gd name="adj2" fmla="val 99951"/>
            </a:avLst>
          </a:prstGeom>
          <a:noFill/>
          <a:ln w="9525" cap="rnd" cmpd="sng" algn="ctr">
            <a:solidFill>
              <a:srgbClr val="000000">
                <a:alpha val="60000"/>
              </a:srgbClr>
            </a:solidFill>
            <a:prstDash val="solid"/>
            <a:round/>
            <a:tailEnd type="triangle" w="med" len="med"/>
          </a:ln>
          <a:effectLst/>
        </p:spPr>
      </p:sp>
      <p:sp>
        <p:nvSpPr>
          <p:cNvPr id="36" name="Соединительная линия уступом 33"/>
          <p:cNvSpPr/>
          <p:nvPr/>
        </p:nvSpPr>
        <p:spPr>
          <a:xfrm>
            <a:off x="3941597" y="1884064"/>
            <a:ext cx="4351613" cy="1306937"/>
          </a:xfrm>
          <a:prstGeom prst="bentConnector3">
            <a:avLst>
              <a:gd name="adj1" fmla="val 100011"/>
            </a:avLst>
          </a:prstGeom>
          <a:noFill/>
          <a:ln w="9525" cap="rnd" cmpd="sng" algn="ctr">
            <a:solidFill>
              <a:srgbClr val="000000">
                <a:alpha val="60000"/>
              </a:srgbClr>
            </a:solidFill>
            <a:prstDash val="solid"/>
            <a:round/>
            <a:tailEnd type="triangle" w="med" len="med"/>
          </a:ln>
          <a:effectLst/>
        </p:spPr>
      </p:sp>
      <p:sp>
        <p:nvSpPr>
          <p:cNvPr id="37" name="Соединительная линия уступом 79"/>
          <p:cNvSpPr/>
          <p:nvPr/>
        </p:nvSpPr>
        <p:spPr>
          <a:xfrm flipV="1">
            <a:off x="4181815" y="3697320"/>
            <a:ext cx="2886301" cy="45719"/>
          </a:xfrm>
          <a:prstGeom prst="bentConnector3">
            <a:avLst>
              <a:gd name="adj1" fmla="val 50146"/>
            </a:avLst>
          </a:prstGeom>
          <a:noFill/>
          <a:ln w="9525" cap="rnd" cmpd="sng" algn="ctr">
            <a:solidFill>
              <a:srgbClr val="000000">
                <a:alpha val="60000"/>
              </a:srgbClr>
            </a:solidFill>
            <a:prstDash val="solid"/>
            <a:round/>
            <a:headEnd type="triangle" w="med" len="med"/>
            <a:tailEnd type="triangle" w="med" len="med"/>
          </a:ln>
          <a:effectLst/>
        </p:spPr>
      </p:sp>
      <p:sp>
        <p:nvSpPr>
          <p:cNvPr id="38" name="Прямая со стрелкой 81"/>
          <p:cNvSpPr/>
          <p:nvPr/>
        </p:nvSpPr>
        <p:spPr>
          <a:xfrm>
            <a:off x="5232181" y="3437781"/>
            <a:ext cx="8888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rnd" cmpd="sng" algn="ctr">
            <a:solidFill>
              <a:srgbClr val="000000">
                <a:alpha val="60000"/>
              </a:srgbClr>
            </a:solidFill>
            <a:prstDash val="solid"/>
            <a:round/>
            <a:tailEnd type="triangle" w="med" len="med"/>
          </a:ln>
          <a:effectLst/>
        </p:spPr>
      </p:sp>
      <p:sp>
        <p:nvSpPr>
          <p:cNvPr id="39" name="Прямая со стрелкой 83"/>
          <p:cNvSpPr/>
          <p:nvPr/>
        </p:nvSpPr>
        <p:spPr>
          <a:xfrm flipH="1">
            <a:off x="5332494" y="4011535"/>
            <a:ext cx="8132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rnd" cmpd="sng" algn="ctr">
            <a:solidFill>
              <a:srgbClr val="000000">
                <a:alpha val="60000"/>
              </a:srgbClr>
            </a:solidFill>
            <a:prstDash val="solid"/>
            <a:round/>
            <a:tailEnd type="triangle" w="med" len="med"/>
          </a:ln>
          <a:effectLst/>
        </p:spPr>
      </p:sp>
      <p:sp>
        <p:nvSpPr>
          <p:cNvPr id="40" name="TextBox 85"/>
          <p:cNvSpPr/>
          <p:nvPr/>
        </p:nvSpPr>
        <p:spPr>
          <a:xfrm>
            <a:off x="386597" y="2400643"/>
            <a:ext cx="985680" cy="303120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none" lIns="90000" tIns="45000" rIns="90000" bIns="4500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ПАР-7/1</a:t>
            </a:r>
            <a:endParaRPr kumimoji="0" lang="ru-RU" sz="1400" b="0" i="0" u="none" strike="noStrike" kern="0" cap="none" spc="-1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Прямоугольник 86"/>
          <p:cNvSpPr/>
          <p:nvPr/>
        </p:nvSpPr>
        <p:spPr>
          <a:xfrm>
            <a:off x="1626437" y="2408203"/>
            <a:ext cx="985680" cy="303120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none" lIns="90000" tIns="45000" rIns="90000" bIns="4500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ПАР-7/2</a:t>
            </a:r>
            <a:endParaRPr kumimoji="0" lang="ru-RU" sz="1400" b="0" i="0" u="none" strike="noStrike" kern="0" cap="none" spc="-1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2" name="Прямоугольник 88"/>
          <p:cNvSpPr/>
          <p:nvPr/>
        </p:nvSpPr>
        <p:spPr>
          <a:xfrm>
            <a:off x="5880492" y="1588207"/>
            <a:ext cx="944640" cy="303120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none" lIns="90000" tIns="45000" rIns="90000" bIns="4500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200 Т/Ч</a:t>
            </a:r>
            <a:endParaRPr kumimoji="0" lang="ru-RU" sz="14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Прямоугольник 89"/>
          <p:cNvSpPr/>
          <p:nvPr/>
        </p:nvSpPr>
        <p:spPr>
          <a:xfrm>
            <a:off x="4930366" y="1579683"/>
            <a:ext cx="1109160" cy="303120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none" lIns="90000" tIns="45000" rIns="90000" bIns="4500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ПАР-16/4</a:t>
            </a:r>
            <a:endParaRPr kumimoji="0" lang="ru-RU" sz="14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4" name="Прямоугольник 90"/>
          <p:cNvSpPr/>
          <p:nvPr/>
        </p:nvSpPr>
        <p:spPr>
          <a:xfrm>
            <a:off x="8169714" y="968902"/>
            <a:ext cx="982800" cy="303120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none" lIns="90000" tIns="45000" rIns="90000" bIns="4500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ПАР- 70</a:t>
            </a:r>
            <a:endParaRPr kumimoji="0" lang="ru-RU" sz="14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Прямоугольник 91"/>
          <p:cNvSpPr/>
          <p:nvPr/>
        </p:nvSpPr>
        <p:spPr>
          <a:xfrm>
            <a:off x="9042486" y="980726"/>
            <a:ext cx="886839" cy="306323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square" lIns="90000" tIns="45000" rIns="90000" bIns="4500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100 Т/Ч</a:t>
            </a:r>
            <a:endParaRPr kumimoji="0" lang="ru-RU" sz="14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Прямоугольник 92"/>
          <p:cNvSpPr/>
          <p:nvPr/>
        </p:nvSpPr>
        <p:spPr>
          <a:xfrm>
            <a:off x="3675197" y="2414683"/>
            <a:ext cx="920160" cy="303120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none" lIns="90000" tIns="45000" rIns="90000" bIns="4500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ПАР-16</a:t>
            </a:r>
            <a:endParaRPr kumimoji="0" lang="ru-RU" sz="1400" b="0" i="0" u="none" strike="noStrike" kern="0" cap="none" spc="-1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7" name="Прямоугольник 93"/>
          <p:cNvSpPr/>
          <p:nvPr/>
        </p:nvSpPr>
        <p:spPr>
          <a:xfrm rot="16200000">
            <a:off x="2961484" y="2647082"/>
            <a:ext cx="802825" cy="306323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none" lIns="90000" tIns="45000" rIns="90000" bIns="4500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405 Т/Ч</a:t>
            </a:r>
            <a:endParaRPr kumimoji="0" lang="ru-RU" sz="14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Скругленный прямоугольник 5"/>
          <p:cNvSpPr/>
          <p:nvPr/>
        </p:nvSpPr>
        <p:spPr>
          <a:xfrm>
            <a:off x="545751" y="3226620"/>
            <a:ext cx="3636064" cy="941400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9525" cap="rnd" cmpd="sng" algn="ctr">
            <a:solidFill>
              <a:srgbClr val="000000"/>
            </a:solidFill>
            <a:prstDash val="solid"/>
            <a:round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ahoma"/>
              </a:rPr>
              <a:t> Технологические объекты введенные в эксплуатацию до 2013 года</a:t>
            </a:r>
            <a:endParaRPr kumimoji="0" lang="ru-RU" sz="18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9" name="Скругленный прямоугольник 6"/>
          <p:cNvSpPr/>
          <p:nvPr/>
        </p:nvSpPr>
        <p:spPr>
          <a:xfrm>
            <a:off x="7068116" y="3206030"/>
            <a:ext cx="3948740" cy="958672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9525" cap="rnd" cmpd="sng" algn="ctr">
            <a:solidFill>
              <a:srgbClr val="000000"/>
            </a:solidFill>
            <a:prstDash val="solid"/>
            <a:round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ahoma"/>
              </a:rPr>
              <a:t>Технологические объекты введенные в эксплуатацию после 2013 года</a:t>
            </a:r>
            <a:endParaRPr kumimoji="0" lang="ru-RU" sz="18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0" name="Скругленный прямоугольник 9"/>
          <p:cNvSpPr/>
          <p:nvPr/>
        </p:nvSpPr>
        <p:spPr>
          <a:xfrm>
            <a:off x="545751" y="5289493"/>
            <a:ext cx="10669483" cy="825060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9525" cap="rnd" cmpd="sng" algn="ctr">
            <a:solidFill>
              <a:srgbClr val="000000"/>
            </a:solidFill>
            <a:prstDash val="solid"/>
            <a:round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</p:spPr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ahoma"/>
              </a:rPr>
              <a:t>Собственные источники выработки пара</a:t>
            </a:r>
            <a:endParaRPr kumimoji="0" lang="ru-RU" sz="18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652555" y="4103243"/>
            <a:ext cx="17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Выработка пара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340070" y="4941345"/>
            <a:ext cx="2255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Выработка пара</a:t>
            </a:r>
          </a:p>
        </p:txBody>
      </p:sp>
      <p:sp>
        <p:nvSpPr>
          <p:cNvPr id="53" name="Прямоугольник 93"/>
          <p:cNvSpPr/>
          <p:nvPr/>
        </p:nvSpPr>
        <p:spPr>
          <a:xfrm>
            <a:off x="6286630" y="4103969"/>
            <a:ext cx="701965" cy="306323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none" lIns="90000" tIns="45000" rIns="90000" bIns="4500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90 Т/Ч</a:t>
            </a:r>
            <a:endParaRPr kumimoji="0" lang="ru-RU" sz="14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4" name="Прямоугольник 93"/>
          <p:cNvSpPr/>
          <p:nvPr/>
        </p:nvSpPr>
        <p:spPr>
          <a:xfrm>
            <a:off x="3995718" y="4941345"/>
            <a:ext cx="701965" cy="306323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none" lIns="90000" tIns="45000" rIns="90000" bIns="4500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48 Т/Ч</a:t>
            </a:r>
            <a:endParaRPr kumimoji="0" lang="ru-RU" sz="14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Прямая со стрелкой 63"/>
          <p:cNvSpPr/>
          <p:nvPr/>
        </p:nvSpPr>
        <p:spPr>
          <a:xfrm flipH="1">
            <a:off x="1673597" y="2340163"/>
            <a:ext cx="360" cy="920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rnd" cmpd="sng" algn="ctr">
            <a:solidFill>
              <a:srgbClr val="000000">
                <a:alpha val="60000"/>
              </a:srgbClr>
            </a:solidFill>
            <a:prstDash val="solid"/>
            <a:round/>
            <a:tailEnd type="triangle" w="med" len="med"/>
          </a:ln>
          <a:effectLst/>
        </p:spPr>
      </p:sp>
      <p:sp>
        <p:nvSpPr>
          <p:cNvPr id="56" name="Прямоугольник 87"/>
          <p:cNvSpPr/>
          <p:nvPr/>
        </p:nvSpPr>
        <p:spPr>
          <a:xfrm rot="16200000">
            <a:off x="1107844" y="2647082"/>
            <a:ext cx="802825" cy="306323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none" lIns="90000" tIns="45000" rIns="90000" bIns="4500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</a:rPr>
              <a:t>180 Т/Ч</a:t>
            </a:r>
            <a:endParaRPr kumimoji="0" lang="ru-RU" sz="1400" b="0" i="0" u="none" strike="noStrike" kern="0" cap="none" spc="-1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Прямая со стрелкой 64"/>
          <p:cNvSpPr/>
          <p:nvPr/>
        </p:nvSpPr>
        <p:spPr>
          <a:xfrm flipH="1">
            <a:off x="3003437" y="2326843"/>
            <a:ext cx="360" cy="920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rnd" cmpd="sng" algn="ctr">
            <a:solidFill>
              <a:srgbClr val="000000">
                <a:alpha val="60000"/>
              </a:srgbClr>
            </a:solidFill>
            <a:prstDash val="solid"/>
            <a:round/>
            <a:tailEnd type="triangle" w="med" len="med"/>
          </a:ln>
          <a:effectLst/>
        </p:spPr>
      </p:sp>
      <p:sp>
        <p:nvSpPr>
          <p:cNvPr id="58" name="Прямая со стрелкой 65"/>
          <p:cNvSpPr/>
          <p:nvPr/>
        </p:nvSpPr>
        <p:spPr>
          <a:xfrm flipH="1">
            <a:off x="3241397" y="2326843"/>
            <a:ext cx="360" cy="920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rnd" cmpd="sng" algn="ctr">
            <a:solidFill>
              <a:srgbClr val="000000">
                <a:alpha val="60000"/>
              </a:srgbClr>
            </a:solidFill>
            <a:prstDash val="solid"/>
            <a:round/>
            <a:tailEnd type="triangle" w="med" len="med"/>
          </a:ln>
          <a:effectLst/>
        </p:spPr>
      </p:sp>
      <p:sp>
        <p:nvSpPr>
          <p:cNvPr id="59" name="Прямая со стрелкой 66"/>
          <p:cNvSpPr/>
          <p:nvPr/>
        </p:nvSpPr>
        <p:spPr>
          <a:xfrm flipH="1">
            <a:off x="3478997" y="2326843"/>
            <a:ext cx="360" cy="920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rnd" cmpd="sng" algn="ctr">
            <a:solidFill>
              <a:srgbClr val="000000">
                <a:alpha val="60000"/>
              </a:srgbClr>
            </a:solidFill>
            <a:prstDash val="solid"/>
            <a:round/>
            <a:tailEnd type="triangle" w="med" len="med"/>
          </a:ln>
          <a:effectLst/>
        </p:spPr>
      </p:sp>
      <p:sp>
        <p:nvSpPr>
          <p:cNvPr id="60" name="Прямая со стрелкой 67"/>
          <p:cNvSpPr/>
          <p:nvPr/>
        </p:nvSpPr>
        <p:spPr>
          <a:xfrm flipH="1">
            <a:off x="3725597" y="2333323"/>
            <a:ext cx="360" cy="920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rnd" cmpd="sng" algn="ctr">
            <a:solidFill>
              <a:srgbClr val="000000">
                <a:alpha val="60000"/>
              </a:srgbClr>
            </a:solidFill>
            <a:prstDash val="solid"/>
            <a:round/>
            <a:tailEnd type="triangle" w="med" len="med"/>
          </a:ln>
          <a:effectLst/>
        </p:spPr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73784" y="4532467"/>
            <a:ext cx="1154283" cy="281736"/>
          </a:xfrm>
          <a:prstGeom prst="rect">
            <a:avLst/>
          </a:prstGeom>
        </p:spPr>
      </p:pic>
      <p:sp>
        <p:nvSpPr>
          <p:cNvPr id="62" name="Прямая со стрелкой 60"/>
          <p:cNvSpPr/>
          <p:nvPr/>
        </p:nvSpPr>
        <p:spPr>
          <a:xfrm flipH="1">
            <a:off x="1367957" y="2326843"/>
            <a:ext cx="360" cy="920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rnd" cmpd="sng" algn="ctr">
            <a:solidFill>
              <a:srgbClr val="000000">
                <a:alpha val="60000"/>
              </a:srgbClr>
            </a:solidFill>
            <a:prstDash val="solid"/>
            <a:round/>
            <a:tailEnd type="triangle" w="med" len="med"/>
          </a:ln>
          <a:effectLst/>
        </p:spPr>
      </p:sp>
    </p:spTree>
    <p:extLst>
      <p:ext uri="{BB962C8B-B14F-4D97-AF65-F5344CB8AC3E}">
        <p14:creationId xmlns:p14="http://schemas.microsoft.com/office/powerpoint/2010/main" val="351805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A1E4318B-0BBF-407E-9BBA-C923371D05A4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4</a:t>
            </a:fld>
            <a:endParaRPr lang="ru-RU" sz="1200" b="0" strike="noStrike" spc="-1">
              <a:latin typeface="Times New Roman"/>
            </a:endParaRPr>
          </a:p>
        </p:txBody>
      </p:sp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4" y="1833776"/>
            <a:ext cx="5457372" cy="441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532" y="1833777"/>
            <a:ext cx="6162990" cy="44146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4294" y="453197"/>
            <a:ext cx="73314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Arial"/>
              </a:rPr>
              <a:t>Структурные схемы автоматизированных систем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Arial"/>
              </a:rPr>
              <a:t>управления и мониторинга электроснабжения ООО «КИНЕФ»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703615" y="6488668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75000"/>
                  </a:schemeClr>
                </a:solidFill>
              </a:rPr>
              <a:t>4</a:t>
            </a:r>
            <a:endParaRPr lang="ru-RU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96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buNone/>
            </a:pPr>
            <a:fld id="{A1E4318B-0BBF-407E-9BBA-C923371D05A4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5</a:t>
            </a:fld>
            <a:endParaRPr lang="ru-RU" sz="1200" b="0" strike="noStrike" spc="-1">
              <a:latin typeface="Times New Roman"/>
            </a:endParaRPr>
          </a:p>
        </p:txBody>
      </p:sp>
      <p:pic>
        <p:nvPicPr>
          <p:cNvPr id="3" name="Рисунок 3"/>
          <p:cNvPicPr/>
          <p:nvPr/>
        </p:nvPicPr>
        <p:blipFill>
          <a:blip r:embed="rId3"/>
          <a:stretch/>
        </p:blipFill>
        <p:spPr>
          <a:xfrm>
            <a:off x="168933" y="1370039"/>
            <a:ext cx="4720383" cy="2998762"/>
          </a:xfrm>
          <a:prstGeom prst="rect">
            <a:avLst/>
          </a:prstGeom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681656" y="859413"/>
            <a:ext cx="2553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Система АСУЭ ООО «КИНЕФ»</a:t>
            </a: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683657" y="135758"/>
            <a:ext cx="98217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Мониторинг </a:t>
            </a:r>
            <a:r>
              <a:rPr lang="ru-RU" altLang="ru-RU" b="1" dirty="0">
                <a:solidFill>
                  <a:prstClr val="black"/>
                </a:solidFill>
                <a:cs typeface="Arial" panose="020B0604020202020204" pitchFamily="34" charset="0"/>
              </a:rPr>
              <a:t>и управления функционирования электроинфраструктуры </a:t>
            </a:r>
            <a:r>
              <a:rPr lang="ru-RU" altLang="ru-RU" b="1" dirty="0" smtClean="0">
                <a:solidFill>
                  <a:prstClr val="black"/>
                </a:solidFill>
                <a:cs typeface="Arial" panose="020B0604020202020204" pitchFamily="34" charset="0"/>
              </a:rPr>
              <a:t>предприятия  существующим автоматизированными системами на ООО «КИНЕФ»</a:t>
            </a:r>
            <a:endParaRPr lang="ru-RU" altLang="ru-RU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1987" y="1103498"/>
            <a:ext cx="17732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(новая часть завода)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48961" y="6454513"/>
            <a:ext cx="182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816" y="2184155"/>
            <a:ext cx="4922298" cy="37292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5229" y="3154574"/>
            <a:ext cx="4639506" cy="357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4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8"/>
          <p:cNvPicPr/>
          <p:nvPr/>
        </p:nvPicPr>
        <p:blipFill>
          <a:blip r:embed="rId3"/>
          <a:stretch/>
        </p:blipFill>
        <p:spPr>
          <a:xfrm>
            <a:off x="2672163" y="4782655"/>
            <a:ext cx="2877629" cy="1591639"/>
          </a:xfrm>
          <a:prstGeom prst="rect">
            <a:avLst/>
          </a:prstGeom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/>
          <p:nvPr/>
        </p:nvPicPr>
        <p:blipFill>
          <a:blip r:embed="rId4"/>
          <a:stretch/>
        </p:blipFill>
        <p:spPr>
          <a:xfrm>
            <a:off x="1732737" y="3303011"/>
            <a:ext cx="2724336" cy="1708672"/>
          </a:xfrm>
          <a:prstGeom prst="rect">
            <a:avLst/>
          </a:prstGeom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43753" y="1235582"/>
            <a:ext cx="113044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" algn="ctr"/>
            <a:r>
              <a:rPr lang="ru" sz="1400" dirty="0" smtClean="0">
                <a:solidFill>
                  <a:schemeClr val="bg1"/>
                </a:solidFill>
                <a:latin typeface="Arial"/>
              </a:rPr>
              <a:t>Проект САЦ направлен </a:t>
            </a:r>
            <a:r>
              <a:rPr lang="ru" sz="1400" dirty="0">
                <a:solidFill>
                  <a:schemeClr val="bg1"/>
                </a:solidFill>
                <a:latin typeface="Arial"/>
              </a:rPr>
              <a:t>на трансформацию операционного управления производством через трансформацию организационной структуры, реинжиниринга бизнес-процессов и развития цифровой инфраструктуры.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4819650" y="3789924"/>
            <a:ext cx="3019348" cy="553468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50" y="1986415"/>
            <a:ext cx="2622541" cy="1691294"/>
          </a:xfrm>
          <a:prstGeom prst="rect">
            <a:avLst/>
          </a:prstGeom>
        </p:spPr>
      </p:pic>
      <p:sp>
        <p:nvSpPr>
          <p:cNvPr id="13" name="Прямоугольник с двумя скругленными соседними углами 12"/>
          <p:cNvSpPr/>
          <p:nvPr/>
        </p:nvSpPr>
        <p:spPr>
          <a:xfrm rot="10800000">
            <a:off x="0" y="7899"/>
            <a:ext cx="12192000" cy="703385"/>
          </a:xfrm>
          <a:prstGeom prst="round2SameRect">
            <a:avLst/>
          </a:prstGeom>
          <a:gradFill flip="none" rotWithShape="1">
            <a:gsLst>
              <a:gs pos="0">
                <a:srgbClr val="23408E">
                  <a:shade val="30000"/>
                  <a:satMod val="115000"/>
                </a:srgbClr>
              </a:gs>
              <a:gs pos="50000">
                <a:srgbClr val="23408E">
                  <a:shade val="67500"/>
                  <a:satMod val="115000"/>
                  <a:lumMod val="100000"/>
                </a:srgbClr>
              </a:gs>
              <a:gs pos="100000">
                <a:srgbClr val="23408E">
                  <a:shade val="100000"/>
                  <a:satMod val="115000"/>
                  <a:lumMod val="75000"/>
                  <a:lumOff val="25000"/>
                </a:srgbClr>
              </a:gs>
            </a:gsLst>
            <a:lin ang="13500000" scaled="1"/>
            <a:tileRect/>
          </a:gra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14" name="TextBox 13"/>
          <p:cNvSpPr txBox="1"/>
          <p:nvPr/>
        </p:nvSpPr>
        <p:spPr>
          <a:xfrm>
            <a:off x="2326753" y="229772"/>
            <a:ext cx="729808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СИТУАЦИОННО-АНАЛИТИЧЕСКИЙ ЦЕНТР УПРАВЛЕНИЯ ПРЕДПРИЯТИЕМ ООО «КИНЕФ»</a:t>
            </a:r>
          </a:p>
        </p:txBody>
      </p:sp>
      <p:pic>
        <p:nvPicPr>
          <p:cNvPr id="15" name="Рисунок 6"/>
          <p:cNvPicPr/>
          <p:nvPr/>
        </p:nvPicPr>
        <p:blipFill>
          <a:blip r:embed="rId5"/>
          <a:stretch/>
        </p:blipFill>
        <p:spPr>
          <a:xfrm>
            <a:off x="11505444" y="203205"/>
            <a:ext cx="415251" cy="303566"/>
          </a:xfrm>
          <a:prstGeom prst="rect">
            <a:avLst/>
          </a:prstGeom>
          <a:ln w="0">
            <a:noFill/>
          </a:ln>
          <a:effectLst>
            <a:glow rad="228600">
              <a:srgbClr val="267DE6">
                <a:alpha val="40000"/>
              </a:srgbClr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6645" y="2133600"/>
            <a:ext cx="3939816" cy="3832189"/>
          </a:xfrm>
          <a:prstGeom prst="rect">
            <a:avLst/>
          </a:prstGeom>
        </p:spPr>
      </p:pic>
      <p:sp>
        <p:nvSpPr>
          <p:cNvPr id="17" name="Стрелка вправо 16"/>
          <p:cNvSpPr/>
          <p:nvPr/>
        </p:nvSpPr>
        <p:spPr>
          <a:xfrm>
            <a:off x="3705225" y="2308018"/>
            <a:ext cx="4133773" cy="55573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5691417" y="5192253"/>
            <a:ext cx="2133600" cy="54089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0864216" y="6039331"/>
            <a:ext cx="1142245" cy="669925"/>
          </a:xfrm>
        </p:spPr>
        <p:txBody>
          <a:bodyPr/>
          <a:lstStyle/>
          <a:p>
            <a:pPr algn="r">
              <a:lnSpc>
                <a:spcPct val="100000"/>
              </a:lnSpc>
              <a:buNone/>
            </a:pPr>
            <a:fld id="{A1E4318B-0BBF-407E-9BBA-C923371D05A4}" type="slidenum">
              <a:rPr lang="ru-RU" sz="1400" b="0" strike="noStrike" spc="-1" smtClean="0">
                <a:solidFill>
                  <a:schemeClr val="bg2"/>
                </a:solidFill>
              </a:rPr>
              <a:t>6</a:t>
            </a:fld>
            <a:endParaRPr lang="ru-RU" sz="1400" b="0" strike="noStrike" spc="-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13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664779" y="3292336"/>
            <a:ext cx="4814538" cy="3196512"/>
          </a:xfrm>
          <a:prstGeom prst="round2DiagRect">
            <a:avLst/>
          </a:prstGeom>
          <a:solidFill>
            <a:srgbClr val="92D050">
              <a:alpha val="23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35262" y="1219432"/>
            <a:ext cx="5193323" cy="54861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37776" y="1219432"/>
            <a:ext cx="5787886" cy="54861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с двумя скругленными противолежащими углами 37"/>
          <p:cNvSpPr/>
          <p:nvPr/>
        </p:nvSpPr>
        <p:spPr>
          <a:xfrm flipH="1">
            <a:off x="6758897" y="4908052"/>
            <a:ext cx="4983030" cy="624470"/>
          </a:xfrm>
          <a:prstGeom prst="round2DiagRect">
            <a:avLst/>
          </a:prstGeom>
          <a:solidFill>
            <a:srgbClr val="FF0000">
              <a:alpha val="23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0566023" y="758290"/>
            <a:ext cx="1360714" cy="60355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0162" y="758290"/>
            <a:ext cx="1360714" cy="60355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с двумя скругленными противолежащими углами 39"/>
          <p:cNvSpPr/>
          <p:nvPr/>
        </p:nvSpPr>
        <p:spPr>
          <a:xfrm>
            <a:off x="698928" y="2377022"/>
            <a:ext cx="4827505" cy="786054"/>
          </a:xfrm>
          <a:prstGeom prst="round2DiagRect">
            <a:avLst/>
          </a:prstGeom>
          <a:solidFill>
            <a:srgbClr val="92D050">
              <a:alpha val="23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Прямоугольник с двумя скругленными противолежащими углами 38"/>
          <p:cNvSpPr/>
          <p:nvPr/>
        </p:nvSpPr>
        <p:spPr>
          <a:xfrm>
            <a:off x="685961" y="1469809"/>
            <a:ext cx="4827505" cy="786054"/>
          </a:xfrm>
          <a:prstGeom prst="round2DiagRect">
            <a:avLst/>
          </a:prstGeom>
          <a:solidFill>
            <a:srgbClr val="92D050">
              <a:alpha val="23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Прямоугольник с двумя скругленными противолежащими углами 32"/>
          <p:cNvSpPr/>
          <p:nvPr/>
        </p:nvSpPr>
        <p:spPr>
          <a:xfrm flipH="1">
            <a:off x="6710857" y="1854471"/>
            <a:ext cx="4983030" cy="803959"/>
          </a:xfrm>
          <a:prstGeom prst="round2DiagRect">
            <a:avLst/>
          </a:prstGeom>
          <a:solidFill>
            <a:srgbClr val="FF0000">
              <a:alpha val="23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Прямоугольник с двумя скругленными противолежащими углами 33"/>
          <p:cNvSpPr/>
          <p:nvPr/>
        </p:nvSpPr>
        <p:spPr>
          <a:xfrm flipH="1">
            <a:off x="6737521" y="3430567"/>
            <a:ext cx="4956366" cy="686604"/>
          </a:xfrm>
          <a:prstGeom prst="round2DiagRect">
            <a:avLst/>
          </a:prstGeom>
          <a:solidFill>
            <a:srgbClr val="FF0000">
              <a:alpha val="23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3577" y="885355"/>
            <a:ext cx="1073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>
              <a:spcAft>
                <a:spcPts val="1680"/>
              </a:spcAft>
            </a:pPr>
            <a:r>
              <a:rPr lang="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693594" y="881537"/>
            <a:ext cx="11349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>
              <a:spcAft>
                <a:spcPts val="910"/>
              </a:spcAft>
            </a:pPr>
            <a:r>
              <a:rPr lang="ru" sz="1400" b="1" dirty="0">
                <a:solidFill>
                  <a:schemeClr val="bg1"/>
                </a:solidFill>
                <a:latin typeface="Arial"/>
              </a:rPr>
              <a:t>ЭФФЕКТЫ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71731" y="810234"/>
            <a:ext cx="2253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ФУНКЦИИ И ЭФФЕКТЫ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02848" y="1488778"/>
            <a:ext cx="4776469" cy="7481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2848" y="2399780"/>
            <a:ext cx="4776470" cy="7967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318340" y="1596209"/>
            <a:ext cx="3663573" cy="549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1368" lvl="0" indent="-304800" algn="ctr">
              <a:lnSpc>
                <a:spcPct val="106000"/>
              </a:lnSpc>
              <a:spcAft>
                <a:spcPts val="770"/>
              </a:spcAft>
            </a:pPr>
            <a:r>
              <a:rPr lang="ru" sz="1400" dirty="0">
                <a:solidFill>
                  <a:prstClr val="black"/>
                </a:solidFill>
                <a:latin typeface="Tahoma"/>
              </a:rPr>
              <a:t>Структурирование рабочего пространства совместной работы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150519" y="2523314"/>
            <a:ext cx="3962400" cy="54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1368" lvl="0" indent="-304800" algn="ctr">
              <a:lnSpc>
                <a:spcPct val="105000"/>
              </a:lnSpc>
              <a:spcAft>
                <a:spcPts val="770"/>
              </a:spcAft>
            </a:pPr>
            <a:r>
              <a:rPr lang="ru" sz="1400" dirty="0">
                <a:solidFill>
                  <a:prstClr val="black"/>
                </a:solidFill>
                <a:latin typeface="Tahoma"/>
              </a:rPr>
              <a:t>Поддержание новых </a:t>
            </a:r>
            <a:r>
              <a:rPr lang="ru" sz="1400" dirty="0" smtClean="0">
                <a:solidFill>
                  <a:prstClr val="black"/>
                </a:solidFill>
                <a:latin typeface="Tahoma"/>
              </a:rPr>
              <a:t>функциональных </a:t>
            </a:r>
            <a:r>
              <a:rPr lang="ru" sz="1400" dirty="0">
                <a:solidFill>
                  <a:prstClr val="black"/>
                </a:solidFill>
                <a:latin typeface="Tahoma"/>
              </a:rPr>
              <a:t>процессов отработки отклонений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58632" y="3643593"/>
            <a:ext cx="4554834" cy="2636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6000"/>
              </a:lnSpc>
              <a:spcAft>
                <a:spcPts val="350"/>
              </a:spcAft>
            </a:pPr>
            <a:r>
              <a:rPr lang="ru" sz="1400" dirty="0">
                <a:solidFill>
                  <a:prstClr val="black"/>
                </a:solidFill>
                <a:latin typeface="Tahoma"/>
              </a:rPr>
              <a:t>Мониторинг и предиктивная аналитика по производству в разрезах</a:t>
            </a:r>
            <a:r>
              <a:rPr lang="ru" sz="1400" dirty="0" smtClean="0">
                <a:solidFill>
                  <a:prstClr val="black"/>
                </a:solidFill>
                <a:latin typeface="Tahoma"/>
              </a:rPr>
              <a:t>:</a:t>
            </a:r>
          </a:p>
          <a:p>
            <a:pPr indent="0">
              <a:lnSpc>
                <a:spcPct val="105000"/>
              </a:lnSpc>
            </a:pPr>
            <a:r>
              <a:rPr lang="ru" sz="1400" dirty="0">
                <a:solidFill>
                  <a:schemeClr val="bg1"/>
                </a:solidFill>
                <a:latin typeface="Arial"/>
              </a:rPr>
              <a:t>• </a:t>
            </a:r>
            <a:r>
              <a:rPr lang="ru" sz="1400" dirty="0">
                <a:solidFill>
                  <a:schemeClr val="bg1"/>
                </a:solidFill>
                <a:latin typeface="Tahoma"/>
              </a:rPr>
              <a:t>Технология</a:t>
            </a:r>
          </a:p>
          <a:p>
            <a:pPr indent="0">
              <a:lnSpc>
                <a:spcPct val="105000"/>
              </a:lnSpc>
            </a:pPr>
            <a:r>
              <a:rPr lang="ru" sz="1400" dirty="0">
                <a:solidFill>
                  <a:schemeClr val="bg1"/>
                </a:solidFill>
                <a:latin typeface="Arial"/>
              </a:rPr>
              <a:t>• </a:t>
            </a:r>
            <a:r>
              <a:rPr lang="ru" sz="1400" dirty="0">
                <a:solidFill>
                  <a:schemeClr val="bg1"/>
                </a:solidFill>
                <a:latin typeface="Tahoma"/>
              </a:rPr>
              <a:t>Энергетика</a:t>
            </a:r>
          </a:p>
          <a:p>
            <a:pPr indent="0">
              <a:lnSpc>
                <a:spcPct val="105000"/>
              </a:lnSpc>
            </a:pPr>
            <a:r>
              <a:rPr lang="ru" sz="1400" dirty="0">
                <a:solidFill>
                  <a:schemeClr val="bg1"/>
                </a:solidFill>
                <a:latin typeface="Arial"/>
              </a:rPr>
              <a:t>• </a:t>
            </a:r>
            <a:r>
              <a:rPr lang="ru" sz="1400" dirty="0">
                <a:solidFill>
                  <a:schemeClr val="bg1"/>
                </a:solidFill>
                <a:latin typeface="Tahoma"/>
              </a:rPr>
              <a:t>Исполнение производственной программы</a:t>
            </a:r>
          </a:p>
          <a:p>
            <a:pPr indent="0">
              <a:lnSpc>
                <a:spcPct val="105000"/>
              </a:lnSpc>
            </a:pPr>
            <a:r>
              <a:rPr lang="ru" sz="1400" dirty="0">
                <a:solidFill>
                  <a:schemeClr val="bg1"/>
                </a:solidFill>
                <a:latin typeface="Arial"/>
              </a:rPr>
              <a:t>• </a:t>
            </a:r>
            <a:r>
              <a:rPr lang="ru" sz="1400" dirty="0">
                <a:solidFill>
                  <a:schemeClr val="bg1"/>
                </a:solidFill>
                <a:latin typeface="Tahoma"/>
              </a:rPr>
              <a:t>Состояние оборудования</a:t>
            </a:r>
          </a:p>
          <a:p>
            <a:pPr indent="0">
              <a:lnSpc>
                <a:spcPct val="105000"/>
              </a:lnSpc>
            </a:pPr>
            <a:r>
              <a:rPr lang="ru" sz="1400" dirty="0">
                <a:solidFill>
                  <a:schemeClr val="bg1"/>
                </a:solidFill>
                <a:latin typeface="Arial"/>
              </a:rPr>
              <a:t>• </a:t>
            </a:r>
            <a:r>
              <a:rPr lang="ru" sz="1400" dirty="0">
                <a:solidFill>
                  <a:schemeClr val="bg1"/>
                </a:solidFill>
                <a:latin typeface="Tahoma"/>
              </a:rPr>
              <a:t>Производственная безопасность</a:t>
            </a:r>
          </a:p>
          <a:p>
            <a:pPr indent="0">
              <a:lnSpc>
                <a:spcPct val="105000"/>
              </a:lnSpc>
            </a:pPr>
            <a:r>
              <a:rPr lang="ru" sz="1400" dirty="0">
                <a:solidFill>
                  <a:schemeClr val="bg1"/>
                </a:solidFill>
                <a:latin typeface="Arial"/>
              </a:rPr>
              <a:t>• </a:t>
            </a:r>
            <a:r>
              <a:rPr lang="ru" sz="1400" dirty="0">
                <a:solidFill>
                  <a:schemeClr val="bg1"/>
                </a:solidFill>
                <a:latin typeface="Tahoma"/>
              </a:rPr>
              <a:t>Экология</a:t>
            </a:r>
          </a:p>
          <a:p>
            <a:pPr indent="0">
              <a:lnSpc>
                <a:spcPct val="105000"/>
              </a:lnSpc>
            </a:pPr>
            <a:r>
              <a:rPr lang="ru" sz="1400" dirty="0">
                <a:solidFill>
                  <a:schemeClr val="bg1"/>
                </a:solidFill>
                <a:latin typeface="Arial"/>
              </a:rPr>
              <a:t>• </a:t>
            </a:r>
            <a:r>
              <a:rPr lang="ru" sz="1400" dirty="0">
                <a:solidFill>
                  <a:schemeClr val="bg1"/>
                </a:solidFill>
                <a:latin typeface="Tahoma"/>
              </a:rPr>
              <a:t>Контроль качества по всей производственной цепочке</a:t>
            </a:r>
          </a:p>
          <a:p>
            <a:pPr indent="0">
              <a:lnSpc>
                <a:spcPct val="105000"/>
              </a:lnSpc>
            </a:pPr>
            <a:r>
              <a:rPr lang="ru" sz="1400" dirty="0">
                <a:solidFill>
                  <a:schemeClr val="bg1"/>
                </a:solidFill>
                <a:latin typeface="Arial"/>
              </a:rPr>
              <a:t>• </a:t>
            </a:r>
            <a:r>
              <a:rPr lang="ru" sz="1400" dirty="0" smtClean="0">
                <a:solidFill>
                  <a:schemeClr val="bg1"/>
                </a:solidFill>
                <a:latin typeface="Tahoma"/>
              </a:rPr>
              <a:t>Отгрузки</a:t>
            </a:r>
            <a:endParaRPr lang="ru" sz="1400" b="1" dirty="0">
              <a:solidFill>
                <a:prstClr val="black"/>
              </a:solidFill>
              <a:latin typeface="Tahoma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839363" y="1930949"/>
            <a:ext cx="4776469" cy="6703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62178" y="3511708"/>
            <a:ext cx="4776469" cy="5243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862178" y="4961774"/>
            <a:ext cx="4776469" cy="5128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938690" y="1991185"/>
            <a:ext cx="4699958" cy="488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212" lvl="0" indent="-317500">
              <a:lnSpc>
                <a:spcPct val="92000"/>
              </a:lnSpc>
              <a:spcAft>
                <a:spcPts val="1680"/>
              </a:spcAft>
            </a:pPr>
            <a:r>
              <a:rPr lang="ru" sz="1400" dirty="0">
                <a:solidFill>
                  <a:prstClr val="black"/>
                </a:solidFill>
                <a:latin typeface="Arial"/>
              </a:rPr>
              <a:t>Повышение исполнимости производственных планов (исполнения контрактных обязательств</a:t>
            </a:r>
            <a:r>
              <a:rPr lang="ru" sz="1400" dirty="0" smtClean="0">
                <a:solidFill>
                  <a:prstClr val="black"/>
                </a:solidFill>
                <a:latin typeface="Arial"/>
              </a:rPr>
              <a:t>)</a:t>
            </a:r>
            <a:endParaRPr lang="ru" sz="1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693243" y="3661342"/>
            <a:ext cx="2702599" cy="247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71000"/>
              </a:lnSpc>
              <a:spcAft>
                <a:spcPts val="1330"/>
              </a:spcAft>
            </a:pPr>
            <a:r>
              <a:rPr lang="ru" sz="1400" dirty="0">
                <a:solidFill>
                  <a:prstClr val="black"/>
                </a:solidFill>
                <a:latin typeface="Arial"/>
              </a:rPr>
              <a:t>Снижение </a:t>
            </a:r>
            <a:r>
              <a:rPr lang="ru" sz="1400" dirty="0" smtClean="0">
                <a:solidFill>
                  <a:prstClr val="black"/>
                </a:solidFill>
                <a:latin typeface="Arial"/>
              </a:rPr>
              <a:t>энергопотребления</a:t>
            </a:r>
            <a:endParaRPr lang="ru" sz="1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22051" y="5116217"/>
            <a:ext cx="4656724" cy="277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3212" lvl="0" indent="-317500">
              <a:lnSpc>
                <a:spcPct val="86000"/>
              </a:lnSpc>
            </a:pPr>
            <a:r>
              <a:rPr lang="ru" sz="1400" dirty="0">
                <a:solidFill>
                  <a:prstClr val="black"/>
                </a:solidFill>
                <a:latin typeface="Arial"/>
              </a:rPr>
              <a:t>Снижение запасов по качеству в товарной продукции</a:t>
            </a:r>
          </a:p>
        </p:txBody>
      </p:sp>
      <p:sp>
        <p:nvSpPr>
          <p:cNvPr id="41" name="Прямоугольник с двумя скругленными соседними углами 40"/>
          <p:cNvSpPr/>
          <p:nvPr/>
        </p:nvSpPr>
        <p:spPr>
          <a:xfrm rot="10800000">
            <a:off x="0" y="-5894"/>
            <a:ext cx="12192000" cy="703385"/>
          </a:xfrm>
          <a:prstGeom prst="round2SameRect">
            <a:avLst/>
          </a:prstGeom>
          <a:gradFill flip="none" rotWithShape="1">
            <a:gsLst>
              <a:gs pos="0">
                <a:srgbClr val="23408E">
                  <a:shade val="30000"/>
                  <a:satMod val="115000"/>
                </a:srgbClr>
              </a:gs>
              <a:gs pos="50000">
                <a:srgbClr val="23408E">
                  <a:shade val="67500"/>
                  <a:satMod val="115000"/>
                  <a:lumMod val="100000"/>
                </a:srgbClr>
              </a:gs>
              <a:gs pos="100000">
                <a:srgbClr val="23408E">
                  <a:shade val="100000"/>
                  <a:satMod val="115000"/>
                  <a:lumMod val="75000"/>
                  <a:lumOff val="25000"/>
                </a:srgbClr>
              </a:gs>
            </a:gsLst>
            <a:lin ang="13500000" scaled="1"/>
            <a:tileRect/>
          </a:gra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pic>
        <p:nvPicPr>
          <p:cNvPr id="42" name="Рисунок 6"/>
          <p:cNvPicPr/>
          <p:nvPr/>
        </p:nvPicPr>
        <p:blipFill>
          <a:blip r:embed="rId3"/>
          <a:stretch/>
        </p:blipFill>
        <p:spPr>
          <a:xfrm>
            <a:off x="11511486" y="199102"/>
            <a:ext cx="415251" cy="293392"/>
          </a:xfrm>
          <a:prstGeom prst="rect">
            <a:avLst/>
          </a:prstGeom>
          <a:ln w="0">
            <a:noFill/>
          </a:ln>
          <a:effectLst>
            <a:glow rad="228600">
              <a:srgbClr val="267DE6">
                <a:alpha val="40000"/>
              </a:srgbClr>
            </a:glow>
          </a:effectLst>
        </p:spPr>
      </p:pic>
      <p:sp>
        <p:nvSpPr>
          <p:cNvPr id="43" name="TextBox 42"/>
          <p:cNvSpPr txBox="1"/>
          <p:nvPr/>
        </p:nvSpPr>
        <p:spPr>
          <a:xfrm>
            <a:off x="2540113" y="194501"/>
            <a:ext cx="729808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СИТУАЦИОННО-АНАЛИТИЧЕСКИЙ ЦЕНТР УПРАВЛЕНИЯ ПРЕДПРИЯТИЕМ ООО «КИНЕФ»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8"/>
          </p:nvPr>
        </p:nvSpPr>
        <p:spPr>
          <a:xfrm>
            <a:off x="10940363" y="5988440"/>
            <a:ext cx="1142245" cy="669925"/>
          </a:xfrm>
        </p:spPr>
        <p:txBody>
          <a:bodyPr/>
          <a:lstStyle/>
          <a:p>
            <a:r>
              <a:rPr lang="ru-RU" sz="1200" dirty="0" smtClean="0">
                <a:solidFill>
                  <a:schemeClr val="bg2"/>
                </a:solidFill>
              </a:rPr>
              <a:t>7</a:t>
            </a:r>
            <a:endParaRPr lang="ru-RU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90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5698849" y="824350"/>
            <a:ext cx="5489808" cy="343317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14400" y="824350"/>
            <a:ext cx="4865914" cy="34379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4286" y="4684583"/>
            <a:ext cx="2570855" cy="1825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08000"/>
              </a:lnSpc>
              <a:spcAft>
                <a:spcPts val="1820"/>
              </a:spcAft>
            </a:pPr>
            <a:r>
              <a:rPr lang="ru" sz="1000" dirty="0" smtClean="0">
                <a:solidFill>
                  <a:schemeClr val="bg1"/>
                </a:solidFill>
                <a:latin typeface="Verdana"/>
              </a:rPr>
              <a:t> </a:t>
            </a:r>
            <a:r>
              <a:rPr lang="ru" sz="1000" dirty="0" smtClean="0">
                <a:latin typeface="Verdana"/>
              </a:rPr>
              <a:t>* Снижение </a:t>
            </a:r>
            <a:r>
              <a:rPr lang="ru" sz="1000" dirty="0">
                <a:latin typeface="Verdana"/>
              </a:rPr>
              <a:t>количества уровней управления и принятия решений за счет перехода на организацию работы в кросс-функциональной команде</a:t>
            </a:r>
          </a:p>
          <a:p>
            <a:pPr indent="0">
              <a:lnSpc>
                <a:spcPct val="109000"/>
              </a:lnSpc>
            </a:pPr>
            <a:r>
              <a:rPr lang="ru" sz="1000" dirty="0" smtClean="0">
                <a:latin typeface="Verdana"/>
              </a:rPr>
              <a:t>* Развитие </a:t>
            </a:r>
            <a:r>
              <a:rPr lang="ru" sz="1000" dirty="0">
                <a:latin typeface="Verdana"/>
              </a:rPr>
              <a:t>у сотрудников компетенций, необходимых для работы в новой модели управления производством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52365" y="4602394"/>
            <a:ext cx="3604932" cy="2103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09000"/>
              </a:lnSpc>
              <a:spcAft>
                <a:spcPts val="1330"/>
              </a:spcAft>
            </a:pPr>
            <a:r>
              <a:rPr lang="ru" sz="1000" dirty="0" smtClean="0">
                <a:latin typeface="Verdana"/>
              </a:rPr>
              <a:t>* Повышение </a:t>
            </a:r>
            <a:r>
              <a:rPr lang="ru" sz="1000" dirty="0">
                <a:latin typeface="Verdana"/>
              </a:rPr>
              <a:t>скорости принятия эффективных решений и реакции на отклонения за счет перехода на новую модель предиктивного </a:t>
            </a:r>
            <a:r>
              <a:rPr lang="ru" sz="1000" dirty="0" smtClean="0">
                <a:latin typeface="Verdana"/>
              </a:rPr>
              <a:t>производством</a:t>
            </a:r>
          </a:p>
          <a:p>
            <a:pPr indent="0">
              <a:lnSpc>
                <a:spcPct val="109000"/>
              </a:lnSpc>
              <a:spcAft>
                <a:spcPts val="1330"/>
              </a:spcAft>
            </a:pPr>
            <a:r>
              <a:rPr lang="ru" sz="1000" dirty="0" smtClean="0">
                <a:latin typeface="Verdana"/>
              </a:rPr>
              <a:t>* Минимизация </a:t>
            </a:r>
            <a:r>
              <a:rPr lang="ru" sz="1000" dirty="0">
                <a:latin typeface="Verdana"/>
              </a:rPr>
              <a:t>человеческого фактора при управлении технологическими процессами за счет повышения уровня базовой автоматизации</a:t>
            </a:r>
          </a:p>
          <a:p>
            <a:pPr indent="0">
              <a:lnSpc>
                <a:spcPct val="109000"/>
              </a:lnSpc>
            </a:pPr>
            <a:r>
              <a:rPr lang="ru" sz="1000" dirty="0" smtClean="0">
                <a:latin typeface="Verdana"/>
              </a:rPr>
              <a:t>* Повышение </a:t>
            </a:r>
            <a:r>
              <a:rPr lang="ru" sz="1000" dirty="0">
                <a:latin typeface="Verdana"/>
              </a:rPr>
              <a:t>уровня исполнимости плана производства и ключевых показателей </a:t>
            </a:r>
            <a:r>
              <a:rPr lang="ru" sz="1000" dirty="0" smtClean="0">
                <a:latin typeface="Verdana"/>
              </a:rPr>
              <a:t>эффективности</a:t>
            </a:r>
            <a:endParaRPr lang="ru" sz="1000" dirty="0">
              <a:latin typeface="Verdana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043" y="1097391"/>
            <a:ext cx="9509913" cy="288709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01749" y="4333500"/>
            <a:ext cx="14062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sz="1400" b="1" dirty="0" smtClean="0">
                <a:solidFill>
                  <a:schemeClr val="bg1"/>
                </a:solidFill>
                <a:latin typeface="Arial"/>
              </a:rPr>
              <a:t>СОТРУДНИКИ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52787" y="4266007"/>
            <a:ext cx="12595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sz="1400" b="1" dirty="0" smtClean="0">
                <a:solidFill>
                  <a:schemeClr val="bg1"/>
                </a:solidFill>
                <a:latin typeface="Arial"/>
              </a:rPr>
              <a:t>ПРОЦЕССЫ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87236" y="4266007"/>
            <a:ext cx="15932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sz="1400" b="1" dirty="0" smtClean="0">
                <a:solidFill>
                  <a:schemeClr val="bg1"/>
                </a:solidFill>
                <a:latin typeface="Arial"/>
              </a:rPr>
              <a:t>ИНСТРУМЕНТЫ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962900" y="4635339"/>
            <a:ext cx="3930895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09000"/>
              </a:lnSpc>
              <a:spcAft>
                <a:spcPts val="560"/>
              </a:spcAft>
            </a:pPr>
            <a:r>
              <a:rPr lang="ru" sz="1000" dirty="0" smtClean="0">
                <a:latin typeface="Verdana"/>
              </a:rPr>
              <a:t>* Ведение </a:t>
            </a:r>
            <a:r>
              <a:rPr lang="ru" sz="1000" dirty="0">
                <a:latin typeface="Verdana"/>
              </a:rPr>
              <a:t>технологического процесса в оптимальном с точки зрения экономики диапазоне за счет использования современных систем оптимизации в реальном </a:t>
            </a:r>
            <a:r>
              <a:rPr lang="ru" sz="1000" dirty="0" smtClean="0">
                <a:latin typeface="Verdana"/>
              </a:rPr>
              <a:t>времени</a:t>
            </a:r>
          </a:p>
          <a:p>
            <a:pPr>
              <a:lnSpc>
                <a:spcPct val="109000"/>
              </a:lnSpc>
              <a:spcAft>
                <a:spcPts val="560"/>
              </a:spcAft>
            </a:pPr>
            <a:r>
              <a:rPr lang="ru" sz="1000" dirty="0" smtClean="0">
                <a:latin typeface="Verdana"/>
              </a:rPr>
              <a:t>* Снижение </a:t>
            </a:r>
            <a:r>
              <a:rPr lang="ru" sz="1000" dirty="0">
                <a:latin typeface="Verdana"/>
              </a:rPr>
              <a:t>количества внеплановых простоев за счет использования инновационных цифровых систем прогнозирования состояния </a:t>
            </a:r>
            <a:r>
              <a:rPr lang="ru" sz="1000" dirty="0" smtClean="0">
                <a:latin typeface="Verdana"/>
              </a:rPr>
              <a:t>оборудования</a:t>
            </a:r>
          </a:p>
          <a:p>
            <a:pPr indent="0">
              <a:lnSpc>
                <a:spcPct val="109000"/>
              </a:lnSpc>
            </a:pPr>
            <a:r>
              <a:rPr lang="ru" sz="1000" dirty="0" smtClean="0">
                <a:latin typeface="Verdana"/>
              </a:rPr>
              <a:t>* Повышение </a:t>
            </a:r>
            <a:r>
              <a:rPr lang="ru" sz="1000" dirty="0">
                <a:latin typeface="Verdana"/>
              </a:rPr>
              <a:t>точности и безопасности режима на технологических объектах за счет развития интеллектуальных АСУТП</a:t>
            </a:r>
          </a:p>
        </p:txBody>
      </p:sp>
      <p:sp>
        <p:nvSpPr>
          <p:cNvPr id="14" name="Прямоугольник с двумя скругленными соседними углами 13"/>
          <p:cNvSpPr/>
          <p:nvPr/>
        </p:nvSpPr>
        <p:spPr>
          <a:xfrm rot="10800000">
            <a:off x="0" y="-21750"/>
            <a:ext cx="12192000" cy="703385"/>
          </a:xfrm>
          <a:prstGeom prst="round2SameRect">
            <a:avLst/>
          </a:prstGeom>
          <a:gradFill flip="none" rotWithShape="1">
            <a:gsLst>
              <a:gs pos="0">
                <a:srgbClr val="23408E">
                  <a:shade val="30000"/>
                  <a:satMod val="115000"/>
                </a:srgbClr>
              </a:gs>
              <a:gs pos="50000">
                <a:srgbClr val="23408E">
                  <a:shade val="67500"/>
                  <a:satMod val="115000"/>
                  <a:lumMod val="100000"/>
                </a:srgbClr>
              </a:gs>
              <a:gs pos="100000">
                <a:srgbClr val="23408E">
                  <a:shade val="100000"/>
                  <a:satMod val="115000"/>
                  <a:lumMod val="75000"/>
                  <a:lumOff val="25000"/>
                </a:srgbClr>
              </a:gs>
            </a:gsLst>
            <a:lin ang="13500000" scaled="1"/>
            <a:tileRect/>
          </a:gra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15" name="TextBox 14"/>
          <p:cNvSpPr txBox="1"/>
          <p:nvPr/>
        </p:nvSpPr>
        <p:spPr>
          <a:xfrm>
            <a:off x="2540113" y="194501"/>
            <a:ext cx="729808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СИТУАЦИОННО-АНАЛИТИЧЕСКИЙ ЦЕНТР УПРАВЛЕНИЯ ПРЕДПРИЯТИЕМ ООО «КИНЕФ»</a:t>
            </a:r>
          </a:p>
        </p:txBody>
      </p:sp>
      <p:pic>
        <p:nvPicPr>
          <p:cNvPr id="16" name="Рисунок 6"/>
          <p:cNvPicPr/>
          <p:nvPr/>
        </p:nvPicPr>
        <p:blipFill>
          <a:blip r:embed="rId4"/>
          <a:stretch/>
        </p:blipFill>
        <p:spPr>
          <a:xfrm>
            <a:off x="11511486" y="199102"/>
            <a:ext cx="415251" cy="293392"/>
          </a:xfrm>
          <a:prstGeom prst="rect">
            <a:avLst/>
          </a:prstGeom>
          <a:ln w="0">
            <a:noFill/>
          </a:ln>
          <a:effectLst>
            <a:glow rad="228600">
              <a:srgbClr val="267DE6">
                <a:alpha val="40000"/>
              </a:srgb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idx="8"/>
          </p:nvPr>
        </p:nvSpPr>
        <p:spPr>
          <a:xfrm>
            <a:off x="10940363" y="6035609"/>
            <a:ext cx="1142245" cy="669925"/>
          </a:xfrm>
        </p:spPr>
        <p:txBody>
          <a:bodyPr/>
          <a:lstStyle/>
          <a:p>
            <a:fld id="{0379559C-25D6-4971-9A29-1D31D51BD686}" type="slidenum">
              <a:rPr lang="ru-RU" sz="1200" smtClean="0">
                <a:solidFill>
                  <a:srgbClr val="0070C0"/>
                </a:solidFill>
              </a:rPr>
              <a:t>8</a:t>
            </a:fld>
            <a:endParaRPr lang="ru-RU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07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Прямоугольник с двумя скругленными соседними углами 64"/>
          <p:cNvSpPr/>
          <p:nvPr/>
        </p:nvSpPr>
        <p:spPr>
          <a:xfrm rot="10800000">
            <a:off x="0" y="0"/>
            <a:ext cx="12192000" cy="703385"/>
          </a:xfrm>
          <a:prstGeom prst="round2SameRect">
            <a:avLst/>
          </a:prstGeom>
          <a:gradFill flip="none" rotWithShape="1">
            <a:gsLst>
              <a:gs pos="0">
                <a:srgbClr val="23408E">
                  <a:shade val="30000"/>
                  <a:satMod val="115000"/>
                </a:srgbClr>
              </a:gs>
              <a:gs pos="50000">
                <a:srgbClr val="23408E">
                  <a:shade val="67500"/>
                  <a:satMod val="115000"/>
                  <a:lumMod val="100000"/>
                </a:srgbClr>
              </a:gs>
              <a:gs pos="100000">
                <a:srgbClr val="23408E">
                  <a:shade val="100000"/>
                  <a:satMod val="115000"/>
                  <a:lumMod val="75000"/>
                  <a:lumOff val="25000"/>
                </a:srgbClr>
              </a:gs>
            </a:gsLst>
            <a:lin ang="13500000" scaled="1"/>
            <a:tileRect/>
          </a:gra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350" name="Rectangle 5"/>
          <p:cNvSpPr/>
          <p:nvPr/>
        </p:nvSpPr>
        <p:spPr>
          <a:xfrm>
            <a:off x="1512205" y="2040394"/>
            <a:ext cx="2586960" cy="1828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1" name="Скругленный прямоугольник 4"/>
          <p:cNvSpPr/>
          <p:nvPr/>
        </p:nvSpPr>
        <p:spPr>
          <a:xfrm>
            <a:off x="3012325" y="2754634"/>
            <a:ext cx="4300200" cy="6732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solidFill>
              <a:srgbClr val="1F4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2" name="Скругленный прямоугольник 5"/>
          <p:cNvSpPr/>
          <p:nvPr/>
        </p:nvSpPr>
        <p:spPr>
          <a:xfrm>
            <a:off x="2704165" y="3946594"/>
            <a:ext cx="4318920" cy="43092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solidFill>
              <a:srgbClr val="1F4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3" name="TextBox 15"/>
          <p:cNvSpPr/>
          <p:nvPr/>
        </p:nvSpPr>
        <p:spPr>
          <a:xfrm>
            <a:off x="3452065" y="2846955"/>
            <a:ext cx="3382200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45000" rIns="36000" bIns="45000" anchor="ctr" anchorCtr="1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Информационная система </a:t>
            </a:r>
            <a:r>
              <a:rPr lang="ru-RU" sz="1200" b="0" strike="noStrike" spc="-1" dirty="0" smtClean="0">
                <a:solidFill>
                  <a:srgbClr val="1F497D"/>
                </a:solidFill>
                <a:latin typeface="Arial"/>
                <a:ea typeface="DejaVu Sans"/>
              </a:rPr>
              <a:t>поддержки принятия решений </a:t>
            </a: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СЭнМ</a:t>
            </a:r>
            <a:endParaRPr lang="ru-RU" sz="1200" b="0" strike="noStrike" spc="-1" dirty="0">
              <a:latin typeface="Arial"/>
            </a:endParaRPr>
          </a:p>
        </p:txBody>
      </p:sp>
      <p:grpSp>
        <p:nvGrpSpPr>
          <p:cNvPr id="354" name="Group 67"/>
          <p:cNvGrpSpPr/>
          <p:nvPr/>
        </p:nvGrpSpPr>
        <p:grpSpPr>
          <a:xfrm>
            <a:off x="1762045" y="2837074"/>
            <a:ext cx="380520" cy="531000"/>
            <a:chOff x="1805760" y="2390760"/>
            <a:chExt cx="380520" cy="531000"/>
          </a:xfrm>
        </p:grpSpPr>
        <p:sp>
          <p:nvSpPr>
            <p:cNvPr id="355" name="Скругленный прямоугольник 9"/>
            <p:cNvSpPr/>
            <p:nvPr/>
          </p:nvSpPr>
          <p:spPr>
            <a:xfrm>
              <a:off x="1958400" y="2390760"/>
              <a:ext cx="227880" cy="37872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7793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56" name="Скругленный прямоугольник 10"/>
            <p:cNvSpPr/>
            <p:nvPr/>
          </p:nvSpPr>
          <p:spPr>
            <a:xfrm>
              <a:off x="1805760" y="2467080"/>
              <a:ext cx="226080" cy="37872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7793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57" name="Скругленный прямоугольник 11"/>
            <p:cNvSpPr/>
            <p:nvPr/>
          </p:nvSpPr>
          <p:spPr>
            <a:xfrm>
              <a:off x="1882080" y="2543040"/>
              <a:ext cx="226080" cy="37872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7793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358" name="TextBox 27"/>
          <p:cNvSpPr/>
          <p:nvPr/>
        </p:nvSpPr>
        <p:spPr>
          <a:xfrm>
            <a:off x="604105" y="2913394"/>
            <a:ext cx="106128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1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000" b="0" strike="noStrike" spc="-1" dirty="0">
                <a:latin typeface="Arial"/>
                <a:ea typeface="DejaVu Sans"/>
              </a:rPr>
              <a:t>Серверные мощности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359" name="Прямая со стрелкой 14"/>
          <p:cNvSpPr/>
          <p:nvPr/>
        </p:nvSpPr>
        <p:spPr>
          <a:xfrm>
            <a:off x="2221405" y="2286634"/>
            <a:ext cx="758160" cy="456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4F81BD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0" name="Прямоугольник 15"/>
          <p:cNvSpPr/>
          <p:nvPr/>
        </p:nvSpPr>
        <p:spPr>
          <a:xfrm>
            <a:off x="639565" y="1422994"/>
            <a:ext cx="2243880" cy="708840"/>
          </a:xfrm>
          <a:prstGeom prst="rect">
            <a:avLst/>
          </a:prstGeom>
          <a:solidFill>
            <a:schemeClr val="tx1"/>
          </a:solidFill>
          <a:ln>
            <a:solidFill>
              <a:srgbClr val="1F497D"/>
            </a:solidFill>
            <a:round/>
          </a:ln>
          <a:effectLst>
            <a:outerShdw blurRad="50760" dist="3816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36000" tIns="45000" rIns="36000" bIns="45000" anchor="ctr" anchorCtr="1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DejaVu Sans"/>
              </a:rPr>
              <a:t>Отчетность во внешние организации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DejaVu Sans"/>
              </a:rPr>
              <a:t>(в случае необходимости)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61" name="TextBox 36"/>
          <p:cNvSpPr/>
          <p:nvPr/>
        </p:nvSpPr>
        <p:spPr>
          <a:xfrm>
            <a:off x="2775805" y="3936154"/>
            <a:ext cx="41202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1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DejaVu Sans"/>
              </a:rPr>
              <a:t>Рабочие места ответственных за энергосбережение на предприятии (РГСП, РГЭЭ, ГЭ СГЭ)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62" name="Прямоугольник 17"/>
          <p:cNvSpPr/>
          <p:nvPr/>
        </p:nvSpPr>
        <p:spPr>
          <a:xfrm>
            <a:off x="3160285" y="1429834"/>
            <a:ext cx="1919520" cy="708840"/>
          </a:xfrm>
          <a:prstGeom prst="rect">
            <a:avLst/>
          </a:prstGeom>
          <a:solidFill>
            <a:srgbClr val="FFFFFF"/>
          </a:solidFill>
          <a:ln>
            <a:solidFill>
              <a:srgbClr val="1F497D"/>
            </a:solidFill>
          </a:ln>
          <a:effectLst>
            <a:outerShdw blurRad="50760" dist="3816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36000" tIns="45000" rIns="36000" bIns="45000" anchor="ctr" anchorCtr="1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DejaVu Sans"/>
              </a:rPr>
              <a:t>Витрина для </a:t>
            </a:r>
            <a:r>
              <a:rPr sz="1200"/>
              <a:t/>
            </a:r>
            <a:br>
              <a:rPr sz="1200"/>
            </a:b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DejaVu Sans"/>
              </a:rPr>
              <a:t>топ-менеджмента (РГЭЭ)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63" name="Прямая соединительная линия 18"/>
          <p:cNvSpPr/>
          <p:nvPr/>
        </p:nvSpPr>
        <p:spPr>
          <a:xfrm flipH="1">
            <a:off x="1951765" y="5086354"/>
            <a:ext cx="750600" cy="12960"/>
          </a:xfrm>
          <a:prstGeom prst="line">
            <a:avLst/>
          </a:prstGeom>
          <a:ln>
            <a:solidFill>
              <a:srgbClr val="7793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64" name="Прямая со стрелкой 19"/>
          <p:cNvSpPr/>
          <p:nvPr/>
        </p:nvSpPr>
        <p:spPr>
          <a:xfrm flipH="1" flipV="1">
            <a:off x="1956805" y="4603234"/>
            <a:ext cx="360" cy="494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77933C"/>
            </a:solidFill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65" name="Прямая со стрелкой 20"/>
          <p:cNvSpPr/>
          <p:nvPr/>
        </p:nvSpPr>
        <p:spPr>
          <a:xfrm rot="5400000">
            <a:off x="5901685" y="2476354"/>
            <a:ext cx="532800" cy="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4F81BD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6" name="TextBox 34"/>
          <p:cNvSpPr/>
          <p:nvPr/>
        </p:nvSpPr>
        <p:spPr>
          <a:xfrm>
            <a:off x="2503645" y="3615411"/>
            <a:ext cx="2055156" cy="2447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 anchorCtr="1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00" b="0" strike="noStrike" spc="-1" dirty="0">
                <a:latin typeface="Arial"/>
                <a:ea typeface="DejaVu Sans"/>
              </a:rPr>
              <a:t>Цели, задачи, планы, обучение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367" name="TextBox 35"/>
          <p:cNvSpPr/>
          <p:nvPr/>
        </p:nvSpPr>
        <p:spPr>
          <a:xfrm>
            <a:off x="5176285" y="3629451"/>
            <a:ext cx="1826439" cy="2447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 anchorCtr="1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000" b="0" strike="noStrike" spc="-1" dirty="0">
                <a:latin typeface="Arial"/>
                <a:ea typeface="DejaVu Sans"/>
              </a:rPr>
              <a:t>Планы, отчеты, отклонения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368" name="Прямоугольник 24"/>
          <p:cNvSpPr/>
          <p:nvPr/>
        </p:nvSpPr>
        <p:spPr>
          <a:xfrm>
            <a:off x="5353045" y="1433074"/>
            <a:ext cx="2442600" cy="708840"/>
          </a:xfrm>
          <a:prstGeom prst="rect">
            <a:avLst/>
          </a:prstGeom>
          <a:solidFill>
            <a:srgbClr val="FFFFFF"/>
          </a:solidFill>
          <a:ln>
            <a:solidFill>
              <a:srgbClr val="1F497D"/>
            </a:solidFill>
          </a:ln>
          <a:effectLst>
            <a:outerShdw blurRad="50760" dist="3816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36000" tIns="45000" rIns="36000" bIns="45000" anchor="ctr" anchorCtr="1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DejaVu Sans"/>
              </a:rPr>
              <a:t>Витрина </a:t>
            </a:r>
            <a:r>
              <a:rPr sz="1200"/>
              <a:t/>
            </a:r>
            <a:br>
              <a:rPr sz="1200"/>
            </a:br>
            <a:r>
              <a:rPr lang="ru-RU" sz="1200" b="0" strike="noStrike" spc="-1">
                <a:solidFill>
                  <a:srgbClr val="1F497D"/>
                </a:solidFill>
                <a:latin typeface="Arial"/>
                <a:ea typeface="DejaVu Sans"/>
              </a:rPr>
              <a:t>«Центра управления энергоэффективностью» (САЦ)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69" name="Прямоугольник 25"/>
          <p:cNvSpPr/>
          <p:nvPr/>
        </p:nvSpPr>
        <p:spPr>
          <a:xfrm>
            <a:off x="8042605" y="1462954"/>
            <a:ext cx="3354120" cy="691920"/>
          </a:xfrm>
          <a:prstGeom prst="rect">
            <a:avLst/>
          </a:prstGeom>
          <a:solidFill>
            <a:srgbClr val="FFFFFF"/>
          </a:solidFill>
          <a:ln>
            <a:solidFill>
              <a:srgbClr val="1F497D"/>
            </a:solidFill>
          </a:ln>
          <a:effectLst>
            <a:outerShdw blurRad="50760" dist="3816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36000" tIns="45000" rIns="36000" bIns="45000" anchor="ctr" anchorCtr="1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Раздел «Энергоэффективность» </a:t>
            </a:r>
            <a:r>
              <a:rPr sz="1200" dirty="0"/>
              <a:t/>
            </a:r>
            <a:br>
              <a:rPr sz="1200" dirty="0"/>
            </a:b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на внутреннем портале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370" name="Прямая со стрелкой 26"/>
          <p:cNvSpPr/>
          <p:nvPr/>
        </p:nvSpPr>
        <p:spPr>
          <a:xfrm rot="5400000">
            <a:off x="4021765" y="2459434"/>
            <a:ext cx="532800" cy="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4F81BD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1" name="Прямая со стрелкой 27"/>
          <p:cNvSpPr/>
          <p:nvPr/>
        </p:nvSpPr>
        <p:spPr>
          <a:xfrm flipH="1">
            <a:off x="7393885" y="2297434"/>
            <a:ext cx="2018160" cy="486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4F81BD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2" name="Прямая соединительная линия 28"/>
          <p:cNvSpPr/>
          <p:nvPr/>
        </p:nvSpPr>
        <p:spPr>
          <a:xfrm flipH="1" flipV="1">
            <a:off x="2249485" y="3086554"/>
            <a:ext cx="650160" cy="2520"/>
          </a:xfrm>
          <a:prstGeom prst="line">
            <a:avLst/>
          </a:prstGeom>
          <a:ln>
            <a:solidFill>
              <a:srgbClr val="7793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grpSp>
        <p:nvGrpSpPr>
          <p:cNvPr id="373" name="Группа 84"/>
          <p:cNvGrpSpPr/>
          <p:nvPr/>
        </p:nvGrpSpPr>
        <p:grpSpPr>
          <a:xfrm>
            <a:off x="8128645" y="2801434"/>
            <a:ext cx="3337560" cy="672120"/>
            <a:chOff x="8172360" y="2355120"/>
            <a:chExt cx="3337560" cy="672120"/>
          </a:xfrm>
        </p:grpSpPr>
        <p:sp>
          <p:nvSpPr>
            <p:cNvPr id="374" name="Прямоугольник 30"/>
            <p:cNvSpPr/>
            <p:nvPr/>
          </p:nvSpPr>
          <p:spPr>
            <a:xfrm>
              <a:off x="8172360" y="2355120"/>
              <a:ext cx="3337560" cy="67212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/>
          </p:style>
          <p:txBody>
            <a:bodyPr lIns="72000" tIns="36000" rIns="72000" bIns="36000" anchor="t" anchorCtr="1">
              <a:no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ru-RU" sz="1200" b="0" strike="noStrike" spc="-1" dirty="0">
                  <a:solidFill>
                    <a:srgbClr val="1F497D"/>
                  </a:solidFill>
                  <a:latin typeface="Arial"/>
                  <a:ea typeface="DejaVu Sans"/>
                </a:rPr>
                <a:t>Корпоративные программные платформы и информационные системы</a:t>
              </a:r>
              <a:endParaRPr lang="ru-RU" sz="1200" b="0" strike="noStrike" spc="-1" dirty="0">
                <a:latin typeface="Arial"/>
              </a:endParaRPr>
            </a:p>
          </p:txBody>
        </p:sp>
        <p:pic>
          <p:nvPicPr>
            <p:cNvPr id="375" name="Picture 50" descr="http://www.npsod.ru/files/sap_logo.gif"/>
            <p:cNvPicPr/>
            <p:nvPr/>
          </p:nvPicPr>
          <p:blipFill>
            <a:blip r:embed="rId3"/>
            <a:stretch/>
          </p:blipFill>
          <p:spPr>
            <a:xfrm>
              <a:off x="10783440" y="2626200"/>
              <a:ext cx="615600" cy="3211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76" name="Picture 51"/>
          <p:cNvSpPr/>
          <p:nvPr/>
        </p:nvSpPr>
        <p:spPr>
          <a:xfrm>
            <a:off x="4180525" y="4713754"/>
            <a:ext cx="605880" cy="52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7" name="Picture 52"/>
          <p:cNvSpPr/>
          <p:nvPr/>
        </p:nvSpPr>
        <p:spPr>
          <a:xfrm>
            <a:off x="6887365" y="4694674"/>
            <a:ext cx="653400" cy="66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8" name="Picture 54"/>
          <p:cNvSpPr/>
          <p:nvPr/>
        </p:nvSpPr>
        <p:spPr>
          <a:xfrm>
            <a:off x="4887205" y="4977274"/>
            <a:ext cx="210240" cy="296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79" name="Picture 56" descr="Картинка 1 из 261"/>
          <p:cNvPicPr/>
          <p:nvPr/>
        </p:nvPicPr>
        <p:blipFill>
          <a:blip r:embed="rId4"/>
          <a:stretch/>
        </p:blipFill>
        <p:spPr>
          <a:xfrm>
            <a:off x="2721805" y="4709074"/>
            <a:ext cx="821520" cy="599760"/>
          </a:xfrm>
          <a:prstGeom prst="rect">
            <a:avLst/>
          </a:prstGeom>
          <a:ln w="0">
            <a:noFill/>
          </a:ln>
        </p:spPr>
      </p:pic>
      <p:sp>
        <p:nvSpPr>
          <p:cNvPr id="380" name="Picture 54"/>
          <p:cNvSpPr/>
          <p:nvPr/>
        </p:nvSpPr>
        <p:spPr>
          <a:xfrm>
            <a:off x="4890085" y="4634194"/>
            <a:ext cx="207360" cy="29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1" name="Picture 59"/>
          <p:cNvSpPr/>
          <p:nvPr/>
        </p:nvSpPr>
        <p:spPr>
          <a:xfrm>
            <a:off x="5879365" y="4657954"/>
            <a:ext cx="569160" cy="54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2" name="TextBox 36"/>
          <p:cNvSpPr/>
          <p:nvPr/>
        </p:nvSpPr>
        <p:spPr>
          <a:xfrm>
            <a:off x="2430385" y="5360674"/>
            <a:ext cx="1404360" cy="860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1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000" b="0" strike="noStrike" spc="-1" dirty="0">
                <a:latin typeface="Arial"/>
                <a:ea typeface="DejaVu Sans"/>
              </a:rPr>
              <a:t>Существующие системы учета АСУЭ, АСУТП, система диспетчеризации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383" name="TextBox 70"/>
          <p:cNvSpPr/>
          <p:nvPr/>
        </p:nvSpPr>
        <p:spPr>
          <a:xfrm>
            <a:off x="3898825" y="5339074"/>
            <a:ext cx="151200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1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000" b="0" strike="noStrike" spc="-1" dirty="0">
                <a:latin typeface="Arial"/>
                <a:ea typeface="DejaVu Sans"/>
              </a:rPr>
              <a:t>Приборная база </a:t>
            </a:r>
            <a:r>
              <a:rPr sz="1000" dirty="0"/>
              <a:t/>
            </a:r>
            <a:br>
              <a:rPr sz="1000" dirty="0"/>
            </a:br>
            <a:r>
              <a:rPr lang="ru-RU" sz="1000" b="0" strike="noStrike" spc="-1" dirty="0">
                <a:latin typeface="Arial"/>
                <a:ea typeface="DejaVu Sans"/>
              </a:rPr>
              <a:t>учета энергоресурсов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384" name="TextBox 72"/>
          <p:cNvSpPr/>
          <p:nvPr/>
        </p:nvSpPr>
        <p:spPr>
          <a:xfrm>
            <a:off x="5665885" y="5273554"/>
            <a:ext cx="1404360" cy="5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1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000" b="0" strike="noStrike" spc="-1" dirty="0">
                <a:latin typeface="Arial"/>
                <a:ea typeface="DejaVu Sans"/>
              </a:rPr>
              <a:t>Ручной ввод данных о энергопотреблении 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385" name="Прямоугольник 43"/>
          <p:cNvSpPr/>
          <p:nvPr/>
        </p:nvSpPr>
        <p:spPr>
          <a:xfrm>
            <a:off x="9118285" y="3811954"/>
            <a:ext cx="2305080" cy="681120"/>
          </a:xfrm>
          <a:prstGeom prst="rect">
            <a:avLst/>
          </a:prstGeom>
          <a:solidFill>
            <a:schemeClr val="tx1"/>
          </a:solidFill>
          <a:ln>
            <a:solidFill>
              <a:srgbClr val="1F497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</p:sp>
      <p:sp>
        <p:nvSpPr>
          <p:cNvPr id="386" name="Прямоугольник 44"/>
          <p:cNvSpPr/>
          <p:nvPr/>
        </p:nvSpPr>
        <p:spPr>
          <a:xfrm>
            <a:off x="8198322" y="5250059"/>
            <a:ext cx="2736000" cy="612000"/>
          </a:xfrm>
          <a:prstGeom prst="rect">
            <a:avLst/>
          </a:prstGeom>
          <a:solidFill>
            <a:srgbClr val="FFFFFF"/>
          </a:solidFill>
          <a:ln>
            <a:solidFill>
              <a:srgbClr val="1F497D"/>
            </a:solidFill>
          </a:ln>
          <a:effectLst>
            <a:outerShdw blurRad="50760" dist="3816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lIns="36000" tIns="45000" rIns="36000" bIns="45000" anchor="ctr" anchorCtr="1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Модуль «Энергоменеджмент» </a:t>
            </a:r>
            <a:r>
              <a:rPr sz="1200" dirty="0"/>
              <a:t/>
            </a:r>
            <a:br>
              <a:rPr sz="1200" dirty="0"/>
            </a:b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в ИС «КИНЕФ»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387" name="Прямая со стрелкой 45"/>
          <p:cNvSpPr/>
          <p:nvPr/>
        </p:nvSpPr>
        <p:spPr>
          <a:xfrm flipH="1" flipV="1">
            <a:off x="7070245" y="4402354"/>
            <a:ext cx="1213920" cy="695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4F81BD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8" name="Прямая соединительная линия 47"/>
          <p:cNvSpPr/>
          <p:nvPr/>
        </p:nvSpPr>
        <p:spPr>
          <a:xfrm flipH="1">
            <a:off x="3588325" y="5026234"/>
            <a:ext cx="592200" cy="360"/>
          </a:xfrm>
          <a:prstGeom prst="line">
            <a:avLst/>
          </a:prstGeom>
          <a:ln>
            <a:solidFill>
              <a:srgbClr val="7793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89" name="Прямая соединительная линия 48"/>
          <p:cNvSpPr/>
          <p:nvPr/>
        </p:nvSpPr>
        <p:spPr>
          <a:xfrm flipH="1" flipV="1">
            <a:off x="5230645" y="5034874"/>
            <a:ext cx="507240" cy="13680"/>
          </a:xfrm>
          <a:prstGeom prst="line">
            <a:avLst/>
          </a:prstGeom>
          <a:ln>
            <a:solidFill>
              <a:srgbClr val="7793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90" name="Picture 62"/>
          <p:cNvSpPr/>
          <p:nvPr/>
        </p:nvSpPr>
        <p:spPr>
          <a:xfrm>
            <a:off x="7604845" y="5342314"/>
            <a:ext cx="523080" cy="50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Picture 64"/>
          <p:cNvSpPr/>
          <p:nvPr/>
        </p:nvSpPr>
        <p:spPr>
          <a:xfrm>
            <a:off x="6201565" y="3594514"/>
            <a:ext cx="74556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92" name="Picture 60"/>
          <p:cNvPicPr/>
          <p:nvPr/>
        </p:nvPicPr>
        <p:blipFill>
          <a:blip r:embed="rId5"/>
          <a:stretch/>
        </p:blipFill>
        <p:spPr>
          <a:xfrm>
            <a:off x="6098245" y="4755514"/>
            <a:ext cx="396000" cy="405720"/>
          </a:xfrm>
          <a:prstGeom prst="rect">
            <a:avLst/>
          </a:prstGeom>
          <a:ln w="0">
            <a:noFill/>
          </a:ln>
        </p:spPr>
      </p:pic>
      <p:pic>
        <p:nvPicPr>
          <p:cNvPr id="393" name="Picture 51"/>
          <p:cNvPicPr/>
          <p:nvPr/>
        </p:nvPicPr>
        <p:blipFill>
          <a:blip r:embed="rId6"/>
          <a:stretch/>
        </p:blipFill>
        <p:spPr>
          <a:xfrm>
            <a:off x="4288525" y="4827514"/>
            <a:ext cx="456480" cy="397800"/>
          </a:xfrm>
          <a:prstGeom prst="rect">
            <a:avLst/>
          </a:prstGeom>
          <a:ln w="0">
            <a:noFill/>
          </a:ln>
        </p:spPr>
      </p:pic>
      <p:pic>
        <p:nvPicPr>
          <p:cNvPr id="394" name="Picture 54"/>
          <p:cNvPicPr/>
          <p:nvPr/>
        </p:nvPicPr>
        <p:blipFill>
          <a:blip r:embed="rId7"/>
          <a:stretch/>
        </p:blipFill>
        <p:spPr>
          <a:xfrm>
            <a:off x="4850485" y="4860994"/>
            <a:ext cx="212040" cy="296280"/>
          </a:xfrm>
          <a:prstGeom prst="rect">
            <a:avLst/>
          </a:prstGeom>
          <a:ln w="0">
            <a:noFill/>
          </a:ln>
        </p:spPr>
      </p:pic>
      <p:grpSp>
        <p:nvGrpSpPr>
          <p:cNvPr id="395" name="Group 68"/>
          <p:cNvGrpSpPr/>
          <p:nvPr/>
        </p:nvGrpSpPr>
        <p:grpSpPr>
          <a:xfrm>
            <a:off x="1762045" y="4050274"/>
            <a:ext cx="380520" cy="531000"/>
            <a:chOff x="1805760" y="3603960"/>
            <a:chExt cx="380520" cy="531000"/>
          </a:xfrm>
        </p:grpSpPr>
        <p:sp>
          <p:nvSpPr>
            <p:cNvPr id="396" name="Скругленный прямоугольник 57"/>
            <p:cNvSpPr/>
            <p:nvPr/>
          </p:nvSpPr>
          <p:spPr>
            <a:xfrm>
              <a:off x="1958400" y="3603960"/>
              <a:ext cx="227880" cy="37872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7793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97" name="Скругленный прямоугольник 58"/>
            <p:cNvSpPr/>
            <p:nvPr/>
          </p:nvSpPr>
          <p:spPr>
            <a:xfrm>
              <a:off x="1805760" y="3679920"/>
              <a:ext cx="226080" cy="37872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7793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98" name="Скругленный прямоугольник 59"/>
            <p:cNvSpPr/>
            <p:nvPr/>
          </p:nvSpPr>
          <p:spPr>
            <a:xfrm>
              <a:off x="1882080" y="3756240"/>
              <a:ext cx="226080" cy="378720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7793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399" name="Прямая со стрелкой 30"/>
          <p:cNvSpPr/>
          <p:nvPr/>
        </p:nvSpPr>
        <p:spPr>
          <a:xfrm flipV="1">
            <a:off x="1965805" y="3423154"/>
            <a:ext cx="2520" cy="529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77933C"/>
            </a:solidFill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00" name="TextBox 94"/>
          <p:cNvSpPr/>
          <p:nvPr/>
        </p:nvSpPr>
        <p:spPr>
          <a:xfrm>
            <a:off x="9432925" y="3916714"/>
            <a:ext cx="1771920" cy="45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Энергоаудиторы, СРО</a:t>
            </a:r>
            <a:endParaRPr lang="ru-RU" sz="1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ru-RU" sz="1200" b="0" strike="noStrike" spc="-1" dirty="0">
                <a:solidFill>
                  <a:srgbClr val="1F497D"/>
                </a:solidFill>
                <a:latin typeface="Arial"/>
                <a:ea typeface="DejaVu Sans"/>
              </a:rPr>
              <a:t>(при необходимости)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401" name="Прямая со стрелкой 35"/>
          <p:cNvSpPr/>
          <p:nvPr/>
        </p:nvSpPr>
        <p:spPr>
          <a:xfrm>
            <a:off x="3561325" y="3481114"/>
            <a:ext cx="6480" cy="180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C0504D"/>
            </a:solidFill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402" name="Прямая со стрелкой 35"/>
          <p:cNvSpPr/>
          <p:nvPr/>
        </p:nvSpPr>
        <p:spPr>
          <a:xfrm flipV="1">
            <a:off x="5970085" y="3471754"/>
            <a:ext cx="360" cy="193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77933C"/>
            </a:solidFill>
            <a:tailEnd type="arrow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403" name="Прямая соединительная линия 65"/>
          <p:cNvSpPr/>
          <p:nvPr/>
        </p:nvSpPr>
        <p:spPr>
          <a:xfrm flipV="1">
            <a:off x="4575805" y="4461034"/>
            <a:ext cx="360" cy="287280"/>
          </a:xfrm>
          <a:prstGeom prst="line">
            <a:avLst/>
          </a:prstGeom>
          <a:ln>
            <a:solidFill>
              <a:srgbClr val="7793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04" name="Прямая соединительная линия 66"/>
          <p:cNvSpPr/>
          <p:nvPr/>
        </p:nvSpPr>
        <p:spPr>
          <a:xfrm flipV="1">
            <a:off x="6319645" y="4461034"/>
            <a:ext cx="360" cy="180000"/>
          </a:xfrm>
          <a:prstGeom prst="line">
            <a:avLst/>
          </a:prstGeom>
          <a:ln>
            <a:solidFill>
              <a:srgbClr val="7793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05" name="Прямая соединительная линия 67"/>
          <p:cNvSpPr/>
          <p:nvPr/>
        </p:nvSpPr>
        <p:spPr>
          <a:xfrm flipV="1">
            <a:off x="3064525" y="4461034"/>
            <a:ext cx="360" cy="142920"/>
          </a:xfrm>
          <a:prstGeom prst="line">
            <a:avLst/>
          </a:prstGeom>
          <a:ln>
            <a:solidFill>
              <a:srgbClr val="7793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406" name="Picture 48" descr="http://hostart.ru/images/internet-explorer.png"/>
          <p:cNvPicPr/>
          <p:nvPr/>
        </p:nvPicPr>
        <p:blipFill>
          <a:blip r:embed="rId8"/>
          <a:stretch/>
        </p:blipFill>
        <p:spPr>
          <a:xfrm>
            <a:off x="10900285" y="1553134"/>
            <a:ext cx="455040" cy="484200"/>
          </a:xfrm>
          <a:prstGeom prst="rect">
            <a:avLst/>
          </a:prstGeom>
          <a:ln w="0">
            <a:noFill/>
          </a:ln>
        </p:spPr>
      </p:pic>
      <p:sp>
        <p:nvSpPr>
          <p:cNvPr id="407" name="Прямая со стрелкой 73"/>
          <p:cNvSpPr/>
          <p:nvPr/>
        </p:nvSpPr>
        <p:spPr>
          <a:xfrm flipH="1">
            <a:off x="7210645" y="4106432"/>
            <a:ext cx="1753200" cy="457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4F81BD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8" name="Прямая со стрелкой 76"/>
          <p:cNvSpPr/>
          <p:nvPr/>
        </p:nvSpPr>
        <p:spPr>
          <a:xfrm flipH="1">
            <a:off x="7423045" y="3072514"/>
            <a:ext cx="58320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4F81BD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12" name="Рисунок 71"/>
          <p:cNvPicPr/>
          <p:nvPr/>
        </p:nvPicPr>
        <p:blipFill>
          <a:blip r:embed="rId9"/>
          <a:stretch/>
        </p:blipFill>
        <p:spPr>
          <a:xfrm>
            <a:off x="11384640" y="234360"/>
            <a:ext cx="454320" cy="366480"/>
          </a:xfrm>
          <a:prstGeom prst="rect">
            <a:avLst/>
          </a:prstGeom>
          <a:ln w="0">
            <a:noFill/>
          </a:ln>
          <a:effectLst>
            <a:glow rad="228600">
              <a:srgbClr val="267DE6">
                <a:alpha val="40000"/>
              </a:srgbClr>
            </a:glow>
          </a:effectLst>
        </p:spPr>
      </p:pic>
      <p:pic>
        <p:nvPicPr>
          <p:cNvPr id="67" name="Рисунок 71"/>
          <p:cNvPicPr/>
          <p:nvPr/>
        </p:nvPicPr>
        <p:blipFill>
          <a:blip r:embed="rId9"/>
          <a:stretch/>
        </p:blipFill>
        <p:spPr>
          <a:xfrm>
            <a:off x="11467080" y="183064"/>
            <a:ext cx="454320" cy="366480"/>
          </a:xfrm>
          <a:prstGeom prst="rect">
            <a:avLst/>
          </a:prstGeom>
          <a:ln w="0">
            <a:noFill/>
          </a:ln>
          <a:effectLst>
            <a:glow rad="228600">
              <a:srgbClr val="267DE6">
                <a:alpha val="40000"/>
              </a:srgbClr>
            </a:glow>
          </a:effectLst>
        </p:spPr>
      </p:pic>
      <p:sp>
        <p:nvSpPr>
          <p:cNvPr id="68" name="Прямоугольник 1"/>
          <p:cNvSpPr/>
          <p:nvPr/>
        </p:nvSpPr>
        <p:spPr>
          <a:xfrm>
            <a:off x="2064445" y="205114"/>
            <a:ext cx="7914035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200" b="1" strike="noStrike" spc="-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АВТОМАТИЗИРОВАННАЯ СИСТЕМА ПОДДЕРЖКИ ПРИНЯТИЯ РЕШЕНИЙ СЭнМ ООО </a:t>
            </a:r>
            <a:r>
              <a:rPr lang="ru-RU" sz="1200" b="1" strike="noStrike" spc="-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«КИНЕФ»</a:t>
            </a:r>
            <a:endParaRPr lang="ru-RU" sz="1200" b="0" strike="noStrike" spc="-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7735" y="890577"/>
            <a:ext cx="47564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ОБЩАЯ СТРУКТУРА</a:t>
            </a:r>
            <a:r>
              <a:rPr lang="en-US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АСППР СЭНМ ООО «КИНЕФ» </a:t>
            </a:r>
            <a:endParaRPr lang="ru-RU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8"/>
          </p:nvPr>
        </p:nvSpPr>
        <p:spPr>
          <a:xfrm>
            <a:off x="10895082" y="6014244"/>
            <a:ext cx="1142245" cy="669925"/>
          </a:xfrm>
        </p:spPr>
        <p:txBody>
          <a:bodyPr/>
          <a:lstStyle/>
          <a:p>
            <a:fld id="{0379559C-25D6-4971-9A29-1D31D51BD686}" type="slidenum">
              <a:rPr lang="ru-RU" sz="1200" smtClean="0"/>
              <a:t>9</a:t>
            </a:fld>
            <a:endParaRPr lang="ru-RU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2_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8098</TotalTime>
  <Words>591</Words>
  <Application>Microsoft Office PowerPoint</Application>
  <PresentationFormat>Произвольный</PresentationFormat>
  <Paragraphs>132</Paragraphs>
  <Slides>12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1_Сектор</vt:lpstr>
      <vt:lpstr>2_Сектор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Рабочее место операторов управления технологическими процессами</vt:lpstr>
      <vt:lpstr>Ситуационно-аналитический центр</vt:lpstr>
      <vt:lpstr>Презентация PowerPoint</vt:lpstr>
    </vt:vector>
  </TitlesOfParts>
  <Company>Kinef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Лахов Юрий Александрович</dc:creator>
  <dc:description/>
  <cp:lastModifiedBy>Береснев Олег Алексеевич</cp:lastModifiedBy>
  <cp:revision>347</cp:revision>
  <dcterms:created xsi:type="dcterms:W3CDTF">2022-03-25T08:00:41Z</dcterms:created>
  <dcterms:modified xsi:type="dcterms:W3CDTF">2023-11-28T13:50:07Z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24</vt:i4>
  </property>
</Properties>
</file>